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0"/>
  </p:notesMasterIdLst>
  <p:sldIdLst>
    <p:sldId id="536" r:id="rId2"/>
    <p:sldId id="492" r:id="rId3"/>
    <p:sldId id="519" r:id="rId4"/>
    <p:sldId id="551" r:id="rId5"/>
    <p:sldId id="537" r:id="rId6"/>
    <p:sldId id="552" r:id="rId7"/>
    <p:sldId id="555" r:id="rId8"/>
    <p:sldId id="543" r:id="rId9"/>
    <p:sldId id="554" r:id="rId10"/>
    <p:sldId id="557" r:id="rId11"/>
    <p:sldId id="556" r:id="rId12"/>
    <p:sldId id="558" r:id="rId13"/>
    <p:sldId id="559" r:id="rId14"/>
    <p:sldId id="560" r:id="rId15"/>
    <p:sldId id="561" r:id="rId16"/>
    <p:sldId id="562" r:id="rId17"/>
    <p:sldId id="563" r:id="rId18"/>
    <p:sldId id="56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ilip geens" initials="fg" lastIdx="2" clrIdx="0">
    <p:extLst>
      <p:ext uri="{19B8F6BF-5375-455C-9EA6-DF929625EA0E}">
        <p15:presenceInfo xmlns:p15="http://schemas.microsoft.com/office/powerpoint/2012/main" userId="7123bf18c60404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C3DDA"/>
    <a:srgbClr val="008000"/>
    <a:srgbClr val="6D6D6D"/>
    <a:srgbClr val="2B91AF"/>
    <a:srgbClr val="51A5BD"/>
    <a:srgbClr val="2F5597"/>
    <a:srgbClr val="F1F3F4"/>
    <a:srgbClr val="0000FF"/>
    <a:srgbClr val="4848B9"/>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ABE00F-1358-4531-81DA-AD0F63AADB22}" v="3190" dt="2025-03-17T15:28:03.3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159" d="100"/>
          <a:sy n="159" d="100"/>
        </p:scale>
        <p:origin x="384" y="13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3E455-1A20-4F9D-AB8C-A6908B79F2B5}" type="datetimeFigureOut">
              <a:rPr lang="en-US" smtClean="0"/>
              <a:t>3/17/2025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3/17/2025</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3/17/2025</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9" name="Rectangle 49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7902BE1-6BD5-4A4D-85B9-778D28C842F2}"/>
              </a:ext>
            </a:extLst>
          </p:cNvPr>
          <p:cNvPicPr>
            <a:picLocks noChangeAspect="1"/>
          </p:cNvPicPr>
          <p:nvPr/>
        </p:nvPicPr>
        <p:blipFill>
          <a:blip r:embed="rId2">
            <a:extLst>
              <a:ext uri="{28A0092B-C50C-407E-A947-70E740481C1C}">
                <a14:useLocalDpi xmlns:a14="http://schemas.microsoft.com/office/drawing/2010/main" val="0"/>
              </a:ext>
            </a:extLst>
          </a:blip>
          <a:srcRect l="6051" t="6484" r="26277"/>
          <a:stretch/>
        </p:blipFill>
        <p:spPr>
          <a:xfrm>
            <a:off x="3523488" y="10"/>
            <a:ext cx="8668512" cy="6857990"/>
          </a:xfrm>
          <a:prstGeom prst="rect">
            <a:avLst/>
          </a:prstGeom>
        </p:spPr>
      </p:pic>
      <p:sp>
        <p:nvSpPr>
          <p:cNvPr id="501" name="Rectangle 50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solidFill>
                  <a:schemeClr val="bg1"/>
                </a:solidFill>
              </a:rPr>
              <a:t>WEB Security</a:t>
            </a:r>
          </a:p>
        </p:txBody>
      </p:sp>
      <p:sp>
        <p:nvSpPr>
          <p:cNvPr id="494" name="Title 1">
            <a:extLst>
              <a:ext uri="{FF2B5EF4-FFF2-40B4-BE49-F238E27FC236}">
                <a16:creationId xmlns:a16="http://schemas.microsoft.com/office/drawing/2014/main" id="{0A142F21-7CFE-4F31-A2D9-499D61BD3485}"/>
              </a:ext>
            </a:extLst>
          </p:cNvPr>
          <p:cNvSpPr txBox="1">
            <a:spLocks/>
          </p:cNvSpPr>
          <p:nvPr/>
        </p:nvSpPr>
        <p:spPr>
          <a:xfrm>
            <a:off x="477980" y="4872922"/>
            <a:ext cx="4023359" cy="120814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1000"/>
              </a:spcBef>
            </a:pPr>
            <a:r>
              <a:rPr lang="en-US" sz="2000">
                <a:solidFill>
                  <a:schemeClr val="bg1"/>
                </a:solidFill>
                <a:latin typeface="+mn-lt"/>
                <a:ea typeface="+mn-ea"/>
                <a:cs typeface="+mn-cs"/>
              </a:rPr>
              <a:t>Programmeren in C# </a:t>
            </a:r>
          </a:p>
        </p:txBody>
      </p:sp>
      <p:sp>
        <p:nvSpPr>
          <p:cNvPr id="503" name="Rectangle 50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05" name="Rectangle 50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Title 1">
            <a:extLst>
              <a:ext uri="{FF2B5EF4-FFF2-40B4-BE49-F238E27FC236}">
                <a16:creationId xmlns:a16="http://schemas.microsoft.com/office/drawing/2014/main" id="{B130AF2E-E2FD-4B44-AB77-226B52AA772D}"/>
              </a:ext>
            </a:extLst>
          </p:cNvPr>
          <p:cNvSpPr txBox="1">
            <a:spLocks/>
          </p:cNvSpPr>
          <p:nvPr/>
        </p:nvSpPr>
        <p:spPr>
          <a:xfrm>
            <a:off x="5664201" y="4669978"/>
            <a:ext cx="5692774" cy="1173700"/>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228600">
              <a:spcAft>
                <a:spcPts val="600"/>
              </a:spcAft>
              <a:buFont typeface="Arial" panose="020B0604020202020204" pitchFamily="34" charset="0"/>
              <a:buChar char="•"/>
            </a:pPr>
            <a:endParaRPr lang="en-US" sz="2400" dirty="0">
              <a:solidFill>
                <a:schemeClr val="bg1">
                  <a:alpha val="80000"/>
                </a:schemeClr>
              </a:solidFill>
              <a:latin typeface="+mn-lt"/>
              <a:ea typeface="+mn-ea"/>
              <a:cs typeface="+mn-cs"/>
            </a:endParaRPr>
          </a:p>
        </p:txBody>
      </p:sp>
    </p:spTree>
    <p:extLst>
      <p:ext uri="{BB962C8B-B14F-4D97-AF65-F5344CB8AC3E}">
        <p14:creationId xmlns:p14="http://schemas.microsoft.com/office/powerpoint/2010/main" val="3646246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C5879-2831-72BF-585E-901F447228D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62D8C9E-81E5-BAF1-5A06-45B255C2BED0}"/>
              </a:ext>
            </a:extLst>
          </p:cNvPr>
          <p:cNvSpPr>
            <a:spLocks noGrp="1"/>
          </p:cNvSpPr>
          <p:nvPr>
            <p:ph type="title"/>
          </p:nvPr>
        </p:nvSpPr>
        <p:spPr>
          <a:xfrm>
            <a:off x="435836" y="179365"/>
            <a:ext cx="10917964" cy="794204"/>
          </a:xfrm>
        </p:spPr>
        <p:txBody>
          <a:bodyPr/>
          <a:lstStyle/>
          <a:p>
            <a:r>
              <a:rPr lang="nl-BE" dirty="0"/>
              <a:t>Overzicht van algoritmes</a:t>
            </a:r>
          </a:p>
        </p:txBody>
      </p:sp>
      <p:graphicFrame>
        <p:nvGraphicFramePr>
          <p:cNvPr id="4" name="Content Placeholder 3">
            <a:extLst>
              <a:ext uri="{FF2B5EF4-FFF2-40B4-BE49-F238E27FC236}">
                <a16:creationId xmlns:a16="http://schemas.microsoft.com/office/drawing/2014/main" id="{5809E658-951B-9A16-B6B6-8BEFF39AAD80}"/>
              </a:ext>
            </a:extLst>
          </p:cNvPr>
          <p:cNvGraphicFramePr>
            <a:graphicFrameLocks noGrp="1"/>
          </p:cNvGraphicFramePr>
          <p:nvPr>
            <p:ph idx="1"/>
            <p:extLst>
              <p:ext uri="{D42A27DB-BD31-4B8C-83A1-F6EECF244321}">
                <p14:modId xmlns:p14="http://schemas.microsoft.com/office/powerpoint/2010/main" val="2124932712"/>
              </p:ext>
            </p:extLst>
          </p:nvPr>
        </p:nvGraphicFramePr>
        <p:xfrm>
          <a:off x="1381664" y="1347788"/>
          <a:ext cx="9246080" cy="4527404"/>
        </p:xfrm>
        <a:graphic>
          <a:graphicData uri="http://schemas.openxmlformats.org/drawingml/2006/table">
            <a:tbl>
              <a:tblPr firstRow="1" bandRow="1">
                <a:tableStyleId>{073A0DAA-6AF3-43AB-8588-CEC1D06C72B9}</a:tableStyleId>
              </a:tblPr>
              <a:tblGrid>
                <a:gridCol w="1849216">
                  <a:extLst>
                    <a:ext uri="{9D8B030D-6E8A-4147-A177-3AD203B41FA5}">
                      <a16:colId xmlns:a16="http://schemas.microsoft.com/office/drawing/2014/main" val="1667185651"/>
                    </a:ext>
                  </a:extLst>
                </a:gridCol>
                <a:gridCol w="1849216">
                  <a:extLst>
                    <a:ext uri="{9D8B030D-6E8A-4147-A177-3AD203B41FA5}">
                      <a16:colId xmlns:a16="http://schemas.microsoft.com/office/drawing/2014/main" val="921526810"/>
                    </a:ext>
                  </a:extLst>
                </a:gridCol>
                <a:gridCol w="1849216">
                  <a:extLst>
                    <a:ext uri="{9D8B030D-6E8A-4147-A177-3AD203B41FA5}">
                      <a16:colId xmlns:a16="http://schemas.microsoft.com/office/drawing/2014/main" val="3880965364"/>
                    </a:ext>
                  </a:extLst>
                </a:gridCol>
                <a:gridCol w="1849216">
                  <a:extLst>
                    <a:ext uri="{9D8B030D-6E8A-4147-A177-3AD203B41FA5}">
                      <a16:colId xmlns:a16="http://schemas.microsoft.com/office/drawing/2014/main" val="2602420937"/>
                    </a:ext>
                  </a:extLst>
                </a:gridCol>
                <a:gridCol w="1849216">
                  <a:extLst>
                    <a:ext uri="{9D8B030D-6E8A-4147-A177-3AD203B41FA5}">
                      <a16:colId xmlns:a16="http://schemas.microsoft.com/office/drawing/2014/main" val="2279608562"/>
                    </a:ext>
                  </a:extLst>
                </a:gridCol>
              </a:tblGrid>
              <a:tr h="290947">
                <a:tc>
                  <a:txBody>
                    <a:bodyPr/>
                    <a:lstStyle/>
                    <a:p>
                      <a:r>
                        <a:rPr lang="nl-BE" dirty="0" err="1"/>
                        <a:t>Hash</a:t>
                      </a:r>
                      <a:r>
                        <a:rPr lang="nl-BE" dirty="0"/>
                        <a:t> Algoritme</a:t>
                      </a:r>
                    </a:p>
                  </a:txBody>
                  <a:tcPr anchor="ctr"/>
                </a:tc>
                <a:tc>
                  <a:txBody>
                    <a:bodyPr/>
                    <a:lstStyle/>
                    <a:p>
                      <a:r>
                        <a:rPr lang="nl-BE" dirty="0"/>
                        <a:t>Jaar</a:t>
                      </a:r>
                    </a:p>
                  </a:txBody>
                  <a:tcPr anchor="ctr"/>
                </a:tc>
                <a:tc>
                  <a:txBody>
                    <a:bodyPr/>
                    <a:lstStyle/>
                    <a:p>
                      <a:r>
                        <a:rPr lang="nl-BE" dirty="0"/>
                        <a:t>Kenmerken</a:t>
                      </a:r>
                    </a:p>
                  </a:txBody>
                  <a:tcPr anchor="ctr"/>
                </a:tc>
                <a:tc>
                  <a:txBody>
                    <a:bodyPr/>
                    <a:lstStyle/>
                    <a:p>
                      <a:r>
                        <a:rPr lang="nl-BE"/>
                        <a:t>Gebruik</a:t>
                      </a:r>
                    </a:p>
                  </a:txBody>
                  <a:tcPr anchor="ctr"/>
                </a:tc>
                <a:tc>
                  <a:txBody>
                    <a:bodyPr/>
                    <a:lstStyle/>
                    <a:p>
                      <a:r>
                        <a:rPr lang="nl-BE"/>
                        <a:t>Opmerkingen</a:t>
                      </a:r>
                    </a:p>
                  </a:txBody>
                  <a:tcPr anchor="ctr"/>
                </a:tc>
                <a:extLst>
                  <a:ext uri="{0D108BD9-81ED-4DB2-BD59-A6C34878D82A}">
                    <a16:rowId xmlns:a16="http://schemas.microsoft.com/office/drawing/2014/main" val="4050886967"/>
                  </a:ext>
                </a:extLst>
              </a:tr>
              <a:tr h="502183">
                <a:tc>
                  <a:txBody>
                    <a:bodyPr/>
                    <a:lstStyle/>
                    <a:p>
                      <a:r>
                        <a:rPr lang="nl-BE" sz="1400" dirty="0"/>
                        <a:t>MD5</a:t>
                      </a:r>
                    </a:p>
                  </a:txBody>
                  <a:tcPr anchor="ctr"/>
                </a:tc>
                <a:tc>
                  <a:txBody>
                    <a:bodyPr/>
                    <a:lstStyle/>
                    <a:p>
                      <a:r>
                        <a:rPr lang="en-BE" sz="1400"/>
                        <a:t>1991</a:t>
                      </a:r>
                    </a:p>
                  </a:txBody>
                  <a:tcPr anchor="ctr"/>
                </a:tc>
                <a:tc>
                  <a:txBody>
                    <a:bodyPr/>
                    <a:lstStyle/>
                    <a:p>
                      <a:r>
                        <a:rPr lang="nl-BE" sz="1400"/>
                        <a:t>128-bit output</a:t>
                      </a:r>
                    </a:p>
                  </a:txBody>
                  <a:tcPr anchor="ctr"/>
                </a:tc>
                <a:tc>
                  <a:txBody>
                    <a:bodyPr/>
                    <a:lstStyle/>
                    <a:p>
                      <a:r>
                        <a:rPr lang="nl-BE" sz="1400"/>
                        <a:t>Legacy, checksums</a:t>
                      </a:r>
                    </a:p>
                  </a:txBody>
                  <a:tcPr anchor="ctr"/>
                </a:tc>
                <a:tc>
                  <a:txBody>
                    <a:bodyPr/>
                    <a:lstStyle/>
                    <a:p>
                      <a:r>
                        <a:rPr lang="nl-BE" sz="1400"/>
                        <a:t>Onveilig, gevoelig voor botsingen</a:t>
                      </a:r>
                    </a:p>
                  </a:txBody>
                  <a:tcPr anchor="ctr"/>
                </a:tc>
                <a:extLst>
                  <a:ext uri="{0D108BD9-81ED-4DB2-BD59-A6C34878D82A}">
                    <a16:rowId xmlns:a16="http://schemas.microsoft.com/office/drawing/2014/main" val="2569287883"/>
                  </a:ext>
                </a:extLst>
              </a:tr>
              <a:tr h="717404">
                <a:tc>
                  <a:txBody>
                    <a:bodyPr/>
                    <a:lstStyle/>
                    <a:p>
                      <a:r>
                        <a:rPr lang="nl-BE" sz="1400" dirty="0"/>
                        <a:t>SHA-1</a:t>
                      </a:r>
                    </a:p>
                  </a:txBody>
                  <a:tcPr anchor="ctr"/>
                </a:tc>
                <a:tc>
                  <a:txBody>
                    <a:bodyPr/>
                    <a:lstStyle/>
                    <a:p>
                      <a:r>
                        <a:rPr lang="en-BE" sz="1400" dirty="0"/>
                        <a:t>1995</a:t>
                      </a:r>
                    </a:p>
                  </a:txBody>
                  <a:tcPr anchor="ctr"/>
                </a:tc>
                <a:tc>
                  <a:txBody>
                    <a:bodyPr/>
                    <a:lstStyle/>
                    <a:p>
                      <a:r>
                        <a:rPr lang="nl-BE" sz="1400"/>
                        <a:t>160-bit output</a:t>
                      </a:r>
                    </a:p>
                  </a:txBody>
                  <a:tcPr anchor="ctr"/>
                </a:tc>
                <a:tc>
                  <a:txBody>
                    <a:bodyPr/>
                    <a:lstStyle/>
                    <a:p>
                      <a:r>
                        <a:rPr lang="nl-BE" sz="1400"/>
                        <a:t>SSL/TLS (verouderd)</a:t>
                      </a:r>
                    </a:p>
                  </a:txBody>
                  <a:tcPr anchor="ctr"/>
                </a:tc>
                <a:tc>
                  <a:txBody>
                    <a:bodyPr/>
                    <a:lstStyle/>
                    <a:p>
                      <a:r>
                        <a:rPr lang="nl-NL" sz="1400"/>
                        <a:t>Niet meer veilig sinds 2017 (SHAttered attack)</a:t>
                      </a:r>
                    </a:p>
                  </a:txBody>
                  <a:tcPr anchor="ctr"/>
                </a:tc>
                <a:extLst>
                  <a:ext uri="{0D108BD9-81ED-4DB2-BD59-A6C34878D82A}">
                    <a16:rowId xmlns:a16="http://schemas.microsoft.com/office/drawing/2014/main" val="2676904470"/>
                  </a:ext>
                </a:extLst>
              </a:tr>
              <a:tr h="717404">
                <a:tc>
                  <a:txBody>
                    <a:bodyPr/>
                    <a:lstStyle/>
                    <a:p>
                      <a:r>
                        <a:rPr lang="nl-BE" sz="1400"/>
                        <a:t>SHA-256</a:t>
                      </a:r>
                    </a:p>
                  </a:txBody>
                  <a:tcPr anchor="ctr"/>
                </a:tc>
                <a:tc>
                  <a:txBody>
                    <a:bodyPr/>
                    <a:lstStyle/>
                    <a:p>
                      <a:r>
                        <a:rPr lang="en-BE" sz="1400"/>
                        <a:t>2001</a:t>
                      </a:r>
                    </a:p>
                  </a:txBody>
                  <a:tcPr anchor="ctr"/>
                </a:tc>
                <a:tc>
                  <a:txBody>
                    <a:bodyPr/>
                    <a:lstStyle/>
                    <a:p>
                      <a:r>
                        <a:rPr lang="nl-BE" sz="1400" dirty="0"/>
                        <a:t>256-bit output</a:t>
                      </a:r>
                    </a:p>
                  </a:txBody>
                  <a:tcPr anchor="ctr"/>
                </a:tc>
                <a:tc>
                  <a:txBody>
                    <a:bodyPr/>
                    <a:lstStyle/>
                    <a:p>
                      <a:r>
                        <a:rPr lang="nl-BE" sz="1400"/>
                        <a:t>Digitale handtekeningen, SSL/TLS</a:t>
                      </a:r>
                    </a:p>
                  </a:txBody>
                  <a:tcPr anchor="ctr"/>
                </a:tc>
                <a:tc>
                  <a:txBody>
                    <a:bodyPr/>
                    <a:lstStyle/>
                    <a:p>
                      <a:r>
                        <a:rPr lang="nl-BE" sz="1400"/>
                        <a:t>Veelgebruikt, veilig</a:t>
                      </a:r>
                    </a:p>
                  </a:txBody>
                  <a:tcPr anchor="ctr"/>
                </a:tc>
                <a:extLst>
                  <a:ext uri="{0D108BD9-81ED-4DB2-BD59-A6C34878D82A}">
                    <a16:rowId xmlns:a16="http://schemas.microsoft.com/office/drawing/2014/main" val="302105905"/>
                  </a:ext>
                </a:extLst>
              </a:tr>
              <a:tr h="717404">
                <a:tc>
                  <a:txBody>
                    <a:bodyPr/>
                    <a:lstStyle/>
                    <a:p>
                      <a:r>
                        <a:rPr lang="nl-BE" sz="1400"/>
                        <a:t>SHA-512</a:t>
                      </a:r>
                    </a:p>
                  </a:txBody>
                  <a:tcPr anchor="ctr"/>
                </a:tc>
                <a:tc>
                  <a:txBody>
                    <a:bodyPr/>
                    <a:lstStyle/>
                    <a:p>
                      <a:r>
                        <a:rPr lang="en-BE" sz="1400"/>
                        <a:t>2001</a:t>
                      </a:r>
                    </a:p>
                  </a:txBody>
                  <a:tcPr anchor="ctr"/>
                </a:tc>
                <a:tc>
                  <a:txBody>
                    <a:bodyPr/>
                    <a:lstStyle/>
                    <a:p>
                      <a:r>
                        <a:rPr lang="nl-BE" sz="1400" dirty="0"/>
                        <a:t>512-bit output</a:t>
                      </a:r>
                    </a:p>
                  </a:txBody>
                  <a:tcPr anchor="ctr"/>
                </a:tc>
                <a:tc>
                  <a:txBody>
                    <a:bodyPr/>
                    <a:lstStyle/>
                    <a:p>
                      <a:r>
                        <a:rPr lang="nl-BE" sz="1400" dirty="0"/>
                        <a:t>Hoge beveiligingstoepassing</a:t>
                      </a:r>
                    </a:p>
                  </a:txBody>
                  <a:tcPr anchor="ctr"/>
                </a:tc>
                <a:tc>
                  <a:txBody>
                    <a:bodyPr/>
                    <a:lstStyle/>
                    <a:p>
                      <a:r>
                        <a:rPr lang="nl-NL" sz="1400"/>
                        <a:t>Langzamer dan SHA-256 maar veiliger</a:t>
                      </a:r>
                    </a:p>
                  </a:txBody>
                  <a:tcPr anchor="ctr"/>
                </a:tc>
                <a:extLst>
                  <a:ext uri="{0D108BD9-81ED-4DB2-BD59-A6C34878D82A}">
                    <a16:rowId xmlns:a16="http://schemas.microsoft.com/office/drawing/2014/main" val="1797134696"/>
                  </a:ext>
                </a:extLst>
              </a:tr>
              <a:tr h="717404">
                <a:tc>
                  <a:txBody>
                    <a:bodyPr/>
                    <a:lstStyle/>
                    <a:p>
                      <a:r>
                        <a:rPr lang="nl-BE" sz="1400"/>
                        <a:t>BCrypt</a:t>
                      </a:r>
                    </a:p>
                  </a:txBody>
                  <a:tcPr anchor="ctr"/>
                </a:tc>
                <a:tc>
                  <a:txBody>
                    <a:bodyPr/>
                    <a:lstStyle/>
                    <a:p>
                      <a:r>
                        <a:rPr lang="en-BE" sz="1400"/>
                        <a:t>1999</a:t>
                      </a:r>
                    </a:p>
                  </a:txBody>
                  <a:tcPr anchor="ctr"/>
                </a:tc>
                <a:tc>
                  <a:txBody>
                    <a:bodyPr/>
                    <a:lstStyle/>
                    <a:p>
                      <a:r>
                        <a:rPr lang="nl-BE" sz="1400"/>
                        <a:t>Gebaseerd op Blowfish</a:t>
                      </a:r>
                    </a:p>
                  </a:txBody>
                  <a:tcPr anchor="ctr"/>
                </a:tc>
                <a:tc>
                  <a:txBody>
                    <a:bodyPr/>
                    <a:lstStyle/>
                    <a:p>
                      <a:r>
                        <a:rPr lang="nl-BE" sz="1400" dirty="0"/>
                        <a:t>Wachtwoord </a:t>
                      </a:r>
                      <a:r>
                        <a:rPr lang="nl-BE" sz="1400" dirty="0" err="1"/>
                        <a:t>hashing</a:t>
                      </a:r>
                      <a:endParaRPr lang="nl-BE" sz="1400" dirty="0"/>
                    </a:p>
                  </a:txBody>
                  <a:tcPr anchor="ctr"/>
                </a:tc>
                <a:tc>
                  <a:txBody>
                    <a:bodyPr/>
                    <a:lstStyle/>
                    <a:p>
                      <a:r>
                        <a:rPr lang="nl-BE" sz="1400"/>
                        <a:t>Adaptieve hashing, bestand tegen brute force</a:t>
                      </a:r>
                    </a:p>
                  </a:txBody>
                  <a:tcPr anchor="ctr"/>
                </a:tc>
                <a:extLst>
                  <a:ext uri="{0D108BD9-81ED-4DB2-BD59-A6C34878D82A}">
                    <a16:rowId xmlns:a16="http://schemas.microsoft.com/office/drawing/2014/main" val="885736926"/>
                  </a:ext>
                </a:extLst>
              </a:tr>
              <a:tr h="717404">
                <a:tc>
                  <a:txBody>
                    <a:bodyPr/>
                    <a:lstStyle/>
                    <a:p>
                      <a:r>
                        <a:rPr lang="nl-BE" sz="1400"/>
                        <a:t>Argon2</a:t>
                      </a:r>
                    </a:p>
                  </a:txBody>
                  <a:tcPr anchor="ctr"/>
                </a:tc>
                <a:tc>
                  <a:txBody>
                    <a:bodyPr/>
                    <a:lstStyle/>
                    <a:p>
                      <a:r>
                        <a:rPr lang="en-BE" sz="1400"/>
                        <a:t>2015</a:t>
                      </a:r>
                    </a:p>
                  </a:txBody>
                  <a:tcPr anchor="ctr"/>
                </a:tc>
                <a:tc>
                  <a:txBody>
                    <a:bodyPr/>
                    <a:lstStyle/>
                    <a:p>
                      <a:r>
                        <a:rPr lang="nl-BE" sz="1400"/>
                        <a:t>Geheugen-intensief</a:t>
                      </a:r>
                    </a:p>
                  </a:txBody>
                  <a:tcPr anchor="ctr"/>
                </a:tc>
                <a:tc>
                  <a:txBody>
                    <a:bodyPr/>
                    <a:lstStyle/>
                    <a:p>
                      <a:r>
                        <a:rPr lang="nl-BE" sz="1400"/>
                        <a:t>Wachtwoord hashing</a:t>
                      </a:r>
                    </a:p>
                  </a:txBody>
                  <a:tcPr anchor="ctr"/>
                </a:tc>
                <a:tc>
                  <a:txBody>
                    <a:bodyPr/>
                    <a:lstStyle/>
                    <a:p>
                      <a:r>
                        <a:rPr lang="nl-NL" sz="1400" dirty="0"/>
                        <a:t>Winnaar van de Password </a:t>
                      </a:r>
                      <a:r>
                        <a:rPr lang="nl-NL" sz="1400" dirty="0" err="1"/>
                        <a:t>Hashing</a:t>
                      </a:r>
                      <a:r>
                        <a:rPr lang="nl-NL" sz="1400" dirty="0"/>
                        <a:t> </a:t>
                      </a:r>
                      <a:r>
                        <a:rPr lang="nl-NL" sz="1400" dirty="0" err="1"/>
                        <a:t>Competition</a:t>
                      </a:r>
                      <a:endParaRPr lang="nl-NL" sz="1400" dirty="0"/>
                    </a:p>
                  </a:txBody>
                  <a:tcPr anchor="ctr"/>
                </a:tc>
                <a:extLst>
                  <a:ext uri="{0D108BD9-81ED-4DB2-BD59-A6C34878D82A}">
                    <a16:rowId xmlns:a16="http://schemas.microsoft.com/office/drawing/2014/main" val="1629212620"/>
                  </a:ext>
                </a:extLst>
              </a:tr>
            </a:tbl>
          </a:graphicData>
        </a:graphic>
      </p:graphicFrame>
    </p:spTree>
    <p:extLst>
      <p:ext uri="{BB962C8B-B14F-4D97-AF65-F5344CB8AC3E}">
        <p14:creationId xmlns:p14="http://schemas.microsoft.com/office/powerpoint/2010/main" val="2495223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ABF40B-B640-9F9A-15A9-BA61B17CB7D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D89A492-6AFA-E263-244D-5DF3B79B9289}"/>
              </a:ext>
            </a:extLst>
          </p:cNvPr>
          <p:cNvSpPr>
            <a:spLocks noGrp="1"/>
          </p:cNvSpPr>
          <p:nvPr>
            <p:ph type="title"/>
          </p:nvPr>
        </p:nvSpPr>
        <p:spPr>
          <a:xfrm>
            <a:off x="435836" y="179365"/>
            <a:ext cx="10917964" cy="794204"/>
          </a:xfrm>
        </p:spPr>
        <p:txBody>
          <a:bodyPr/>
          <a:lstStyle/>
          <a:p>
            <a:r>
              <a:rPr lang="nl-BE" dirty="0" err="1"/>
              <a:t>Hashing</a:t>
            </a:r>
            <a:r>
              <a:rPr lang="nl-BE" dirty="0"/>
              <a:t> in .Net</a:t>
            </a:r>
          </a:p>
        </p:txBody>
      </p:sp>
      <p:sp>
        <p:nvSpPr>
          <p:cNvPr id="3" name="Tijdelijke aanduiding voor inhoud 2">
            <a:extLst>
              <a:ext uri="{FF2B5EF4-FFF2-40B4-BE49-F238E27FC236}">
                <a16:creationId xmlns:a16="http://schemas.microsoft.com/office/drawing/2014/main" id="{B09CE63C-D882-546A-D4C8-9402429EF010}"/>
              </a:ext>
            </a:extLst>
          </p:cNvPr>
          <p:cNvSpPr>
            <a:spLocks noGrp="1"/>
          </p:cNvSpPr>
          <p:nvPr>
            <p:ph idx="1"/>
          </p:nvPr>
        </p:nvSpPr>
        <p:spPr>
          <a:xfrm>
            <a:off x="435835" y="1079770"/>
            <a:ext cx="11319389" cy="5287473"/>
          </a:xfrm>
        </p:spPr>
        <p:txBody>
          <a:bodyPr>
            <a:normAutofit/>
          </a:bodyPr>
          <a:lstStyle/>
          <a:p>
            <a:r>
              <a:rPr lang="nl-BE" dirty="0"/>
              <a:t>We kunnen </a:t>
            </a:r>
            <a:r>
              <a:rPr lang="nl-BE" dirty="0" err="1"/>
              <a:t>hashing</a:t>
            </a:r>
            <a:r>
              <a:rPr lang="nl-BE" dirty="0"/>
              <a:t> functies uitvoeren in .Net</a:t>
            </a:r>
          </a:p>
          <a:p>
            <a:pPr lvl="1"/>
            <a:r>
              <a:rPr lang="nl-BE" dirty="0"/>
              <a:t>We gebruiken hiervoor functies uit de </a:t>
            </a:r>
            <a:r>
              <a:rPr lang="nl-BE" dirty="0" err="1"/>
              <a:t>namespace</a:t>
            </a:r>
            <a:r>
              <a:rPr lang="nl-BE" dirty="0"/>
              <a:t> </a:t>
            </a:r>
            <a:r>
              <a:rPr lang="nl-BE" dirty="0" err="1"/>
              <a:t>System.Security.Cryptography</a:t>
            </a:r>
            <a:endParaRPr lang="nl-BE" dirty="0"/>
          </a:p>
          <a:p>
            <a:pPr lvl="1"/>
            <a:r>
              <a:rPr lang="nl-BE" dirty="0"/>
              <a:t>Elk </a:t>
            </a:r>
            <a:r>
              <a:rPr lang="nl-BE" dirty="0" err="1"/>
              <a:t>hash</a:t>
            </a:r>
            <a:r>
              <a:rPr lang="nl-BE" dirty="0"/>
              <a:t> algoritme heeft zijn eigen </a:t>
            </a:r>
            <a:r>
              <a:rPr lang="nl-BE" dirty="0" err="1"/>
              <a:t>hash</a:t>
            </a:r>
            <a:r>
              <a:rPr lang="nl-BE" dirty="0"/>
              <a:t> class (bijvoorbeeld SHA256)</a:t>
            </a:r>
          </a:p>
          <a:p>
            <a:pPr lvl="1"/>
            <a:r>
              <a:rPr lang="nl-BE" dirty="0"/>
              <a:t>Een </a:t>
            </a:r>
            <a:r>
              <a:rPr lang="nl-BE" dirty="0" err="1"/>
              <a:t>hash</a:t>
            </a:r>
            <a:r>
              <a:rPr lang="nl-BE" dirty="0"/>
              <a:t> wordt gegenereerd met de functie </a:t>
            </a:r>
            <a:r>
              <a:rPr lang="nl-BE" dirty="0" err="1"/>
              <a:t>ComuteHash</a:t>
            </a:r>
            <a:r>
              <a:rPr lang="nl-BE" dirty="0"/>
              <a:t>, die een byte array aanvaard van de data die verwerkt moet worden en een unieke byte array teruggeeft.</a:t>
            </a:r>
          </a:p>
          <a:p>
            <a:pPr lvl="1"/>
            <a:r>
              <a:rPr lang="nl-BE" dirty="0"/>
              <a:t>Voorbeeld:</a:t>
            </a:r>
          </a:p>
          <a:p>
            <a:pPr lvl="1"/>
            <a:endParaRPr lang="nl-BE" dirty="0"/>
          </a:p>
          <a:p>
            <a:pPr marL="457200" lvl="1" indent="0">
              <a:buNone/>
            </a:pPr>
            <a:r>
              <a:rPr lang="nl-BE" dirty="0"/>
              <a:t>	</a:t>
            </a:r>
            <a:r>
              <a:rPr lang="nl-BE" sz="2000" dirty="0" err="1">
                <a:solidFill>
                  <a:srgbClr val="0C3DDA"/>
                </a:solidFill>
              </a:rPr>
              <a:t>static</a:t>
            </a:r>
            <a:r>
              <a:rPr lang="nl-BE" sz="2000" dirty="0"/>
              <a:t> </a:t>
            </a:r>
            <a:r>
              <a:rPr lang="nl-BE" sz="2000" dirty="0">
                <a:solidFill>
                  <a:srgbClr val="008000"/>
                </a:solidFill>
              </a:rPr>
              <a:t>string</a:t>
            </a:r>
            <a:r>
              <a:rPr lang="nl-BE" sz="2000" dirty="0"/>
              <a:t> ComputeSha256Hash(</a:t>
            </a:r>
            <a:r>
              <a:rPr lang="nl-BE" sz="2000" dirty="0">
                <a:solidFill>
                  <a:srgbClr val="008000"/>
                </a:solidFill>
              </a:rPr>
              <a:t>string</a:t>
            </a:r>
            <a:r>
              <a:rPr lang="nl-BE" sz="2000" dirty="0"/>
              <a:t> </a:t>
            </a:r>
            <a:r>
              <a:rPr lang="nl-BE" sz="2000" dirty="0" err="1"/>
              <a:t>rawData</a:t>
            </a:r>
            <a:r>
              <a:rPr lang="nl-BE" sz="2000" dirty="0"/>
              <a:t>)    {        </a:t>
            </a:r>
          </a:p>
          <a:p>
            <a:pPr marL="914400" lvl="2" indent="0">
              <a:buNone/>
            </a:pPr>
            <a:r>
              <a:rPr lang="nl-BE" sz="1800" dirty="0"/>
              <a:t>	</a:t>
            </a:r>
            <a:r>
              <a:rPr lang="nl-BE" sz="1800" dirty="0" err="1">
                <a:solidFill>
                  <a:srgbClr val="0C3DDA"/>
                </a:solidFill>
              </a:rPr>
              <a:t>using</a:t>
            </a:r>
            <a:r>
              <a:rPr lang="nl-BE" sz="1800" dirty="0"/>
              <a:t> SHA256 sha256Hash = SHA256.Create();	</a:t>
            </a:r>
          </a:p>
          <a:p>
            <a:pPr marL="914400" lvl="2" indent="0">
              <a:buNone/>
            </a:pPr>
            <a:r>
              <a:rPr lang="nl-BE" sz="1800" dirty="0"/>
              <a:t>	</a:t>
            </a:r>
            <a:r>
              <a:rPr lang="nl-BE" sz="1800" dirty="0">
                <a:solidFill>
                  <a:srgbClr val="008000"/>
                </a:solidFill>
              </a:rPr>
              <a:t>byte</a:t>
            </a:r>
            <a:r>
              <a:rPr lang="nl-BE" sz="1800" dirty="0"/>
              <a:t>[] bytes = sha256Hash.ComputeHash(Encoding.UTF8.GetBytes(</a:t>
            </a:r>
            <a:r>
              <a:rPr lang="nl-BE" sz="1800" dirty="0" err="1"/>
              <a:t>rawData</a:t>
            </a:r>
            <a:r>
              <a:rPr lang="nl-BE" sz="1800" dirty="0"/>
              <a:t>));</a:t>
            </a:r>
          </a:p>
          <a:p>
            <a:pPr marL="914400" lvl="2" indent="0">
              <a:buNone/>
            </a:pPr>
            <a:r>
              <a:rPr lang="nl-BE" sz="1800" dirty="0"/>
              <a:t>	</a:t>
            </a:r>
            <a:r>
              <a:rPr lang="nl-BE" sz="1800" dirty="0">
                <a:solidFill>
                  <a:srgbClr val="0C3DDA"/>
                </a:solidFill>
              </a:rPr>
              <a:t>return</a:t>
            </a:r>
            <a:r>
              <a:rPr lang="nl-BE" sz="1800" dirty="0"/>
              <a:t> </a:t>
            </a:r>
            <a:r>
              <a:rPr lang="nl-BE" sz="1800" dirty="0" err="1"/>
              <a:t>Convert.ToHexString</a:t>
            </a:r>
            <a:r>
              <a:rPr lang="nl-BE" sz="1800" dirty="0"/>
              <a:t>(bytes);       </a:t>
            </a:r>
          </a:p>
          <a:p>
            <a:pPr marL="914400" lvl="2" indent="0">
              <a:buNone/>
            </a:pPr>
            <a:r>
              <a:rPr lang="nl-BE" sz="1800" dirty="0"/>
              <a:t>}</a:t>
            </a:r>
            <a:endParaRPr lang="nl-BE" dirty="0"/>
          </a:p>
        </p:txBody>
      </p:sp>
    </p:spTree>
    <p:extLst>
      <p:ext uri="{BB962C8B-B14F-4D97-AF65-F5344CB8AC3E}">
        <p14:creationId xmlns:p14="http://schemas.microsoft.com/office/powerpoint/2010/main" val="2097423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500"/>
                                        <p:tgtEl>
                                          <p:spTgt spid="3">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fade">
                                      <p:cBhvr>
                                        <p:cTn id="45" dur="500"/>
                                        <p:tgtEl>
                                          <p:spTgt spid="3">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10" end="10"/>
                                            </p:txEl>
                                          </p:spTgt>
                                        </p:tgtEl>
                                        <p:attrNameLst>
                                          <p:attrName>style.visibility</p:attrName>
                                        </p:attrNameLst>
                                      </p:cBhvr>
                                      <p:to>
                                        <p:strVal val="visible"/>
                                      </p:to>
                                    </p:set>
                                    <p:animEffect transition="in" filter="fade">
                                      <p:cBhvr>
                                        <p:cTn id="50"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1A4AC-6F5C-697A-B0DF-867F7F56F5D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AD1D131-1FBB-6B1C-3679-F5BD697DD575}"/>
              </a:ext>
            </a:extLst>
          </p:cNvPr>
          <p:cNvSpPr>
            <a:spLocks noGrp="1"/>
          </p:cNvSpPr>
          <p:nvPr>
            <p:ph type="title"/>
          </p:nvPr>
        </p:nvSpPr>
        <p:spPr>
          <a:xfrm>
            <a:off x="435836" y="179365"/>
            <a:ext cx="10917964" cy="794204"/>
          </a:xfrm>
        </p:spPr>
        <p:txBody>
          <a:bodyPr/>
          <a:lstStyle/>
          <a:p>
            <a:r>
              <a:rPr lang="nl-BE" dirty="0"/>
              <a:t>Encryptie</a:t>
            </a:r>
          </a:p>
        </p:txBody>
      </p:sp>
      <p:sp>
        <p:nvSpPr>
          <p:cNvPr id="3" name="Tijdelijke aanduiding voor inhoud 2">
            <a:extLst>
              <a:ext uri="{FF2B5EF4-FFF2-40B4-BE49-F238E27FC236}">
                <a16:creationId xmlns:a16="http://schemas.microsoft.com/office/drawing/2014/main" id="{3AD53AE7-C400-FB78-1F40-E01A981C2032}"/>
              </a:ext>
            </a:extLst>
          </p:cNvPr>
          <p:cNvSpPr>
            <a:spLocks noGrp="1"/>
          </p:cNvSpPr>
          <p:nvPr>
            <p:ph idx="1"/>
          </p:nvPr>
        </p:nvSpPr>
        <p:spPr>
          <a:xfrm>
            <a:off x="435835" y="1079770"/>
            <a:ext cx="11319389" cy="5287473"/>
          </a:xfrm>
        </p:spPr>
        <p:txBody>
          <a:bodyPr>
            <a:normAutofit/>
          </a:bodyPr>
          <a:lstStyle/>
          <a:p>
            <a:r>
              <a:rPr lang="nl-NL" dirty="0"/>
              <a:t>Encryptie is het proces waarbij leesbare gegevens met behulp van een algoritme worden omgezet naar een onleesbare vorm (</a:t>
            </a:r>
            <a:r>
              <a:rPr lang="nl-NL" dirty="0" err="1"/>
              <a:t>cipher</a:t>
            </a:r>
            <a:r>
              <a:rPr lang="nl-NL" dirty="0"/>
              <a:t>). </a:t>
            </a:r>
          </a:p>
          <a:p>
            <a:r>
              <a:rPr lang="nl-NL" dirty="0"/>
              <a:t>Alleen met een speciale sleutel kan deze versleutelde data opnieuw worden omgezet naar de oorspronkelijke leesbare gegevens. Dit zorgt ervoor dat gevoelige informatie veilig gedeeld en opgeslagen kan worden.</a:t>
            </a:r>
          </a:p>
          <a:p>
            <a:r>
              <a:rPr lang="nl-NL" dirty="0"/>
              <a:t>Encryptie is een kernonderdeel van informatiebeveiliging en wordt toegepast bij het beveiligen van data, communicatie en authenticatie.</a:t>
            </a:r>
          </a:p>
          <a:p>
            <a:r>
              <a:rPr lang="nl-NL" dirty="0"/>
              <a:t>We kennen 2 verschillende encryptie methoden:</a:t>
            </a:r>
          </a:p>
          <a:p>
            <a:pPr lvl="1"/>
            <a:r>
              <a:rPr lang="nl-NL" dirty="0"/>
              <a:t>Symmetrische Encryptie</a:t>
            </a:r>
          </a:p>
          <a:p>
            <a:pPr lvl="1"/>
            <a:r>
              <a:rPr lang="nl-NL" dirty="0" err="1"/>
              <a:t>Asymetrische</a:t>
            </a:r>
            <a:r>
              <a:rPr lang="nl-NL" dirty="0"/>
              <a:t> Encryptie</a:t>
            </a:r>
            <a:endParaRPr lang="nl-BE" dirty="0"/>
          </a:p>
        </p:txBody>
      </p:sp>
    </p:spTree>
    <p:extLst>
      <p:ext uri="{BB962C8B-B14F-4D97-AF65-F5344CB8AC3E}">
        <p14:creationId xmlns:p14="http://schemas.microsoft.com/office/powerpoint/2010/main" val="78934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8B088E-06AC-D44C-C123-D565C960657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5987F3A-9DBC-8017-4672-DE35702EB6F3}"/>
              </a:ext>
            </a:extLst>
          </p:cNvPr>
          <p:cNvSpPr>
            <a:spLocks noGrp="1"/>
          </p:cNvSpPr>
          <p:nvPr>
            <p:ph type="title"/>
          </p:nvPr>
        </p:nvSpPr>
        <p:spPr>
          <a:xfrm>
            <a:off x="435836" y="179365"/>
            <a:ext cx="10917964" cy="794204"/>
          </a:xfrm>
        </p:spPr>
        <p:txBody>
          <a:bodyPr>
            <a:normAutofit fontScale="90000"/>
          </a:bodyPr>
          <a:lstStyle/>
          <a:p>
            <a:r>
              <a:rPr lang="nl-BE" dirty="0"/>
              <a:t>Symmetrische Encryptie (</a:t>
            </a:r>
            <a:r>
              <a:rPr lang="nl-BE" dirty="0" err="1"/>
              <a:t>Symmetric</a:t>
            </a:r>
            <a:r>
              <a:rPr lang="nl-BE" dirty="0"/>
              <a:t> </a:t>
            </a:r>
            <a:r>
              <a:rPr lang="nl-BE" dirty="0" err="1"/>
              <a:t>Encryption</a:t>
            </a:r>
            <a:r>
              <a:rPr lang="nl-BE" dirty="0"/>
              <a:t>)</a:t>
            </a:r>
          </a:p>
        </p:txBody>
      </p:sp>
      <p:sp>
        <p:nvSpPr>
          <p:cNvPr id="3" name="Tijdelijke aanduiding voor inhoud 2">
            <a:extLst>
              <a:ext uri="{FF2B5EF4-FFF2-40B4-BE49-F238E27FC236}">
                <a16:creationId xmlns:a16="http://schemas.microsoft.com/office/drawing/2014/main" id="{104E29AB-F927-4586-F7F3-D27245BA9542}"/>
              </a:ext>
            </a:extLst>
          </p:cNvPr>
          <p:cNvSpPr>
            <a:spLocks noGrp="1"/>
          </p:cNvSpPr>
          <p:nvPr>
            <p:ph idx="1"/>
          </p:nvPr>
        </p:nvSpPr>
        <p:spPr>
          <a:xfrm>
            <a:off x="435835" y="1079770"/>
            <a:ext cx="11319389" cy="5598865"/>
          </a:xfrm>
        </p:spPr>
        <p:txBody>
          <a:bodyPr>
            <a:normAutofit lnSpcReduction="10000"/>
          </a:bodyPr>
          <a:lstStyle/>
          <a:p>
            <a:r>
              <a:rPr lang="nl-NL" dirty="0"/>
              <a:t>Bij symmetrische encryptie wordt dezelfde sleutel gebruikt voor zowel het encrypteren en het decrypteren van gegevens. </a:t>
            </a:r>
          </a:p>
          <a:p>
            <a:r>
              <a:rPr lang="nl-NL" dirty="0"/>
              <a:t>Dit betekent dat alle partijen vooraf dezelfde geheime sleutel moeten bezitten.</a:t>
            </a:r>
          </a:p>
          <a:p>
            <a:r>
              <a:rPr lang="nl-NL" dirty="0"/>
              <a:t>Symmetrische encryptie is sneller dan asymmetrische encryptie.</a:t>
            </a:r>
          </a:p>
          <a:p>
            <a:r>
              <a:rPr lang="nl-NL" dirty="0"/>
              <a:t>Een nadeel is dat alle partijen dezelfde sleutel moeten bezitten om de gegevens te kunnen uitwisselen.</a:t>
            </a:r>
          </a:p>
          <a:p>
            <a:r>
              <a:rPr lang="nl-NL" dirty="0"/>
              <a:t>Enkele bekende synchrone algoritmes:</a:t>
            </a:r>
          </a:p>
          <a:p>
            <a:pPr lvl="1"/>
            <a:r>
              <a:rPr lang="nl-NL" dirty="0"/>
              <a:t>AES (Advanced </a:t>
            </a:r>
            <a:r>
              <a:rPr lang="nl-NL" dirty="0" err="1"/>
              <a:t>Encryption</a:t>
            </a:r>
            <a:r>
              <a:rPr lang="nl-NL" dirty="0"/>
              <a:t> Standard) – veelgebruikte standaard, bijvoorbeeld voor bestandscodering.</a:t>
            </a:r>
          </a:p>
          <a:p>
            <a:pPr lvl="2"/>
            <a:r>
              <a:rPr lang="nl-NL" dirty="0"/>
              <a:t>AES is de officiële implementatie van het </a:t>
            </a:r>
            <a:r>
              <a:rPr lang="nl-NL" dirty="0" err="1"/>
              <a:t>Rijndael</a:t>
            </a:r>
            <a:r>
              <a:rPr lang="nl-NL" dirty="0"/>
              <a:t> algoritme.</a:t>
            </a:r>
          </a:p>
          <a:p>
            <a:pPr lvl="2"/>
            <a:r>
              <a:rPr lang="nl-NL" dirty="0"/>
              <a:t>Het </a:t>
            </a:r>
            <a:r>
              <a:rPr lang="nl-NL" dirty="0" err="1"/>
              <a:t>Rijndael</a:t>
            </a:r>
            <a:r>
              <a:rPr lang="nl-NL" dirty="0"/>
              <a:t> algoritme is ontwikkeld door de Belgische </a:t>
            </a:r>
            <a:r>
              <a:rPr lang="nl-NL" dirty="0" err="1"/>
              <a:t>cryptografen</a:t>
            </a:r>
            <a:r>
              <a:rPr lang="nl-NL" dirty="0"/>
              <a:t> Joan </a:t>
            </a:r>
            <a:r>
              <a:rPr lang="nl-NL" dirty="0" err="1"/>
              <a:t>Daemen</a:t>
            </a:r>
            <a:r>
              <a:rPr lang="nl-NL" dirty="0"/>
              <a:t> en Vincent Rijmen</a:t>
            </a:r>
          </a:p>
          <a:p>
            <a:pPr lvl="1"/>
            <a:r>
              <a:rPr lang="nl-BE" dirty="0"/>
              <a:t>DES en Triple DES</a:t>
            </a:r>
          </a:p>
          <a:p>
            <a:pPr lvl="1"/>
            <a:r>
              <a:rPr lang="nl-BE" dirty="0"/>
              <a:t>PGP</a:t>
            </a:r>
          </a:p>
        </p:txBody>
      </p:sp>
    </p:spTree>
    <p:extLst>
      <p:ext uri="{BB962C8B-B14F-4D97-AF65-F5344CB8AC3E}">
        <p14:creationId xmlns:p14="http://schemas.microsoft.com/office/powerpoint/2010/main" val="3567941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21A425-02B5-4F61-8C62-4C343A2E13D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7B0DF05-3198-BC94-7F52-E6CA39B4ED64}"/>
              </a:ext>
            </a:extLst>
          </p:cNvPr>
          <p:cNvSpPr>
            <a:spLocks noGrp="1"/>
          </p:cNvSpPr>
          <p:nvPr>
            <p:ph type="title"/>
          </p:nvPr>
        </p:nvSpPr>
        <p:spPr>
          <a:xfrm>
            <a:off x="453884" y="0"/>
            <a:ext cx="10917964" cy="794204"/>
          </a:xfrm>
        </p:spPr>
        <p:txBody>
          <a:bodyPr>
            <a:normAutofit fontScale="90000"/>
          </a:bodyPr>
          <a:lstStyle/>
          <a:p>
            <a:r>
              <a:rPr lang="nl-BE" dirty="0"/>
              <a:t>Symmetrische Encryptie (</a:t>
            </a:r>
            <a:r>
              <a:rPr lang="nl-BE" dirty="0" err="1"/>
              <a:t>Symmetric</a:t>
            </a:r>
            <a:r>
              <a:rPr lang="nl-BE" dirty="0"/>
              <a:t> </a:t>
            </a:r>
            <a:r>
              <a:rPr lang="nl-BE" dirty="0" err="1"/>
              <a:t>Encryption</a:t>
            </a:r>
            <a:r>
              <a:rPr lang="nl-BE" dirty="0"/>
              <a:t>)</a:t>
            </a:r>
          </a:p>
        </p:txBody>
      </p:sp>
      <p:sp>
        <p:nvSpPr>
          <p:cNvPr id="3" name="Tijdelijke aanduiding voor inhoud 2">
            <a:extLst>
              <a:ext uri="{FF2B5EF4-FFF2-40B4-BE49-F238E27FC236}">
                <a16:creationId xmlns:a16="http://schemas.microsoft.com/office/drawing/2014/main" id="{8FDA8504-49C9-9E79-A964-3F06583A0DAA}"/>
              </a:ext>
            </a:extLst>
          </p:cNvPr>
          <p:cNvSpPr>
            <a:spLocks noGrp="1"/>
          </p:cNvSpPr>
          <p:nvPr>
            <p:ph idx="1"/>
          </p:nvPr>
        </p:nvSpPr>
        <p:spPr>
          <a:xfrm>
            <a:off x="210553" y="794204"/>
            <a:ext cx="11863136" cy="5913401"/>
          </a:xfrm>
        </p:spPr>
        <p:txBody>
          <a:bodyPr>
            <a:normAutofit/>
          </a:bodyPr>
          <a:lstStyle/>
          <a:p>
            <a:r>
              <a:rPr lang="nl-BE" dirty="0"/>
              <a:t>Werking: </a:t>
            </a:r>
          </a:p>
          <a:p>
            <a:pPr lvl="1"/>
            <a:r>
              <a:rPr lang="nl-BE" dirty="0"/>
              <a:t>We beginnen met data en een unieke sleutel.</a:t>
            </a:r>
          </a:p>
          <a:p>
            <a:pPr lvl="2"/>
            <a:r>
              <a:rPr lang="nl-NL" dirty="0"/>
              <a:t>De sleutel is meestal een reeks willekeurige bits (bijv. 128, 192 of 256 bits bij AES).</a:t>
            </a:r>
          </a:p>
          <a:p>
            <a:pPr lvl="2"/>
            <a:r>
              <a:rPr lang="nl-NL" dirty="0"/>
              <a:t>Daarnaast gebruiken de meeste methodes ook een vector (IV)</a:t>
            </a:r>
          </a:p>
          <a:p>
            <a:pPr lvl="1"/>
            <a:r>
              <a:rPr lang="nl-NL" dirty="0"/>
              <a:t>Symmetrische algoritmes werken meestal in blokken.</a:t>
            </a:r>
          </a:p>
          <a:p>
            <a:pPr lvl="2"/>
            <a:r>
              <a:rPr lang="nl-NL" dirty="0"/>
              <a:t>Elke blok data wordt via meerdere transformaties omgezet in </a:t>
            </a:r>
            <a:r>
              <a:rPr lang="nl-NL" dirty="0" err="1"/>
              <a:t>ciphertext</a:t>
            </a:r>
            <a:r>
              <a:rPr lang="nl-NL" dirty="0"/>
              <a:t>.</a:t>
            </a:r>
          </a:p>
          <a:p>
            <a:pPr lvl="2"/>
            <a:r>
              <a:rPr lang="nl-NL" dirty="0"/>
              <a:t>Werking (globaal):</a:t>
            </a:r>
          </a:p>
          <a:p>
            <a:pPr lvl="3"/>
            <a:r>
              <a:rPr lang="nl-NL" dirty="0"/>
              <a:t>Elk byte (8 bits) wordt vervangen volgens een vooraf gedefinieerde substitutietabel (S-box). </a:t>
            </a:r>
          </a:p>
          <a:p>
            <a:pPr lvl="3"/>
            <a:r>
              <a:rPr lang="nl-NL" dirty="0"/>
              <a:t>Bytes binnen een blok worden op vaste wijze verplaatst (</a:t>
            </a:r>
            <a:r>
              <a:rPr lang="nl-NL" dirty="0" err="1"/>
              <a:t>Permutation</a:t>
            </a:r>
            <a:r>
              <a:rPr lang="nl-NL" dirty="0"/>
              <a:t>).</a:t>
            </a:r>
          </a:p>
          <a:p>
            <a:pPr lvl="3"/>
            <a:r>
              <a:rPr lang="nl-NL" dirty="0"/>
              <a:t>Elke kolom bytes in het blok wordt mathematisch gemengd om verwarring te vergroten (</a:t>
            </a:r>
            <a:r>
              <a:rPr lang="nl-NL" dirty="0" err="1"/>
              <a:t>Mixing</a:t>
            </a:r>
            <a:r>
              <a:rPr lang="nl-NL" dirty="0"/>
              <a:t>).</a:t>
            </a:r>
          </a:p>
          <a:p>
            <a:pPr lvl="3"/>
            <a:r>
              <a:rPr lang="nl-NL" dirty="0"/>
              <a:t>Elk blok wordt gecombineerd met een deel van de sleutel door middel van XOR-bewerkingen (</a:t>
            </a:r>
            <a:r>
              <a:rPr lang="nl-NL" dirty="0" err="1"/>
              <a:t>Key</a:t>
            </a:r>
            <a:r>
              <a:rPr lang="nl-NL" dirty="0"/>
              <a:t> </a:t>
            </a:r>
            <a:r>
              <a:rPr lang="nl-NL" dirty="0" err="1"/>
              <a:t>Addition</a:t>
            </a:r>
            <a:r>
              <a:rPr lang="nl-NL" dirty="0"/>
              <a:t>)</a:t>
            </a:r>
          </a:p>
          <a:p>
            <a:pPr lvl="3"/>
            <a:r>
              <a:rPr lang="nl-NL" dirty="0"/>
              <a:t>Dit proces wordt meerdere rondes herhaald (AES - 10, 12 of 14 rondes afhankelijk van sleutelgrootte).</a:t>
            </a:r>
          </a:p>
          <a:p>
            <a:pPr lvl="2"/>
            <a:r>
              <a:rPr lang="nl-NL" dirty="0"/>
              <a:t>Vector (IV):</a:t>
            </a:r>
          </a:p>
          <a:p>
            <a:pPr lvl="3"/>
            <a:r>
              <a:rPr lang="nl-NL" dirty="0"/>
              <a:t>Als je hetzelfde bericht telkens met dezelfde sleutel zou versleutelen, krijg je telkens dezelfde data.</a:t>
            </a:r>
          </a:p>
          <a:p>
            <a:pPr lvl="3"/>
            <a:r>
              <a:rPr lang="nl-NL" dirty="0"/>
              <a:t>Dit maakt de gegevens kwetsbaar voor zogenaamde "Replay attacks" en "Patroonherkenning“</a:t>
            </a:r>
          </a:p>
          <a:p>
            <a:pPr lvl="3"/>
            <a:r>
              <a:rPr lang="nl-NL" dirty="0"/>
              <a:t>Door een willekeurige IV toe te voegen bij elke encryptie, is elke </a:t>
            </a:r>
            <a:r>
              <a:rPr lang="nl-NL" dirty="0" err="1"/>
              <a:t>ciphertext</a:t>
            </a:r>
            <a:r>
              <a:rPr lang="nl-NL" dirty="0"/>
              <a:t> anders, ook als je precies hetzelfde bericht meerdere keren versleutelt met dezelfde sleutel.</a:t>
            </a:r>
          </a:p>
          <a:p>
            <a:pPr lvl="3"/>
            <a:endParaRPr lang="nl-NL" dirty="0"/>
          </a:p>
          <a:p>
            <a:pPr lvl="3"/>
            <a:endParaRPr lang="nl-BE" dirty="0"/>
          </a:p>
        </p:txBody>
      </p:sp>
    </p:spTree>
    <p:extLst>
      <p:ext uri="{BB962C8B-B14F-4D97-AF65-F5344CB8AC3E}">
        <p14:creationId xmlns:p14="http://schemas.microsoft.com/office/powerpoint/2010/main" val="1015740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3">
                                            <p:txEl>
                                              <p:pRg st="14" end="14"/>
                                            </p:txEl>
                                          </p:spTgt>
                                        </p:tgtEl>
                                        <p:attrNameLst>
                                          <p:attrName>style.visibility</p:attrName>
                                        </p:attrNameLst>
                                      </p:cBhvr>
                                      <p:to>
                                        <p:strVal val="visible"/>
                                      </p:to>
                                    </p:set>
                                    <p:animEffect transition="in" filter="fade">
                                      <p:cBhvr>
                                        <p:cTn id="77" dur="500"/>
                                        <p:tgtEl>
                                          <p:spTgt spid="3">
                                            <p:txEl>
                                              <p:pRg st="14" end="14"/>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3">
                                            <p:txEl>
                                              <p:pRg st="15" end="15"/>
                                            </p:txEl>
                                          </p:spTgt>
                                        </p:tgtEl>
                                        <p:attrNameLst>
                                          <p:attrName>style.visibility</p:attrName>
                                        </p:attrNameLst>
                                      </p:cBhvr>
                                      <p:to>
                                        <p:strVal val="visible"/>
                                      </p:to>
                                    </p:set>
                                    <p:animEffect transition="in" filter="fade">
                                      <p:cBhvr>
                                        <p:cTn id="82"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496E58-CF57-37F2-AAEE-4AD858FBE88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B812309-1513-E549-CE94-FC3621AEFB32}"/>
              </a:ext>
            </a:extLst>
          </p:cNvPr>
          <p:cNvSpPr>
            <a:spLocks noGrp="1"/>
          </p:cNvSpPr>
          <p:nvPr>
            <p:ph type="title"/>
          </p:nvPr>
        </p:nvSpPr>
        <p:spPr>
          <a:xfrm>
            <a:off x="436305" y="22954"/>
            <a:ext cx="10917964" cy="794204"/>
          </a:xfrm>
        </p:spPr>
        <p:txBody>
          <a:bodyPr>
            <a:normAutofit fontScale="90000"/>
          </a:bodyPr>
          <a:lstStyle/>
          <a:p>
            <a:r>
              <a:rPr lang="nl-BE" dirty="0"/>
              <a:t>Asymmetrische Encryptie (</a:t>
            </a:r>
            <a:r>
              <a:rPr lang="nl-BE" dirty="0" err="1"/>
              <a:t>Asymmetric</a:t>
            </a:r>
            <a:r>
              <a:rPr lang="nl-BE" dirty="0"/>
              <a:t> </a:t>
            </a:r>
            <a:r>
              <a:rPr lang="nl-BE" dirty="0" err="1"/>
              <a:t>Encryption</a:t>
            </a:r>
            <a:r>
              <a:rPr lang="nl-BE" dirty="0"/>
              <a:t>)</a:t>
            </a:r>
          </a:p>
        </p:txBody>
      </p:sp>
      <p:sp>
        <p:nvSpPr>
          <p:cNvPr id="3" name="Tijdelijke aanduiding voor inhoud 2">
            <a:extLst>
              <a:ext uri="{FF2B5EF4-FFF2-40B4-BE49-F238E27FC236}">
                <a16:creationId xmlns:a16="http://schemas.microsoft.com/office/drawing/2014/main" id="{D2A7A9EB-06F5-ADFA-66A3-FDD8D01CB09E}"/>
              </a:ext>
            </a:extLst>
          </p:cNvPr>
          <p:cNvSpPr>
            <a:spLocks noGrp="1"/>
          </p:cNvSpPr>
          <p:nvPr>
            <p:ph idx="1"/>
          </p:nvPr>
        </p:nvSpPr>
        <p:spPr>
          <a:xfrm>
            <a:off x="436305" y="744969"/>
            <a:ext cx="11319389" cy="6017888"/>
          </a:xfrm>
        </p:spPr>
        <p:txBody>
          <a:bodyPr>
            <a:normAutofit fontScale="92500"/>
          </a:bodyPr>
          <a:lstStyle/>
          <a:p>
            <a:r>
              <a:rPr lang="nl-NL" dirty="0"/>
              <a:t>Asymmetrische encryptie maakt gebruik van twee sleutels:</a:t>
            </a:r>
          </a:p>
          <a:p>
            <a:pPr lvl="1"/>
            <a:r>
              <a:rPr lang="nl-NL" dirty="0"/>
              <a:t>Publieke sleutel (public </a:t>
            </a:r>
            <a:r>
              <a:rPr lang="nl-NL" dirty="0" err="1"/>
              <a:t>key</a:t>
            </a:r>
            <a:r>
              <a:rPr lang="nl-NL" dirty="0"/>
              <a:t>) 	=&gt; openbaar, wordt gedeeld met iedereen.</a:t>
            </a:r>
          </a:p>
          <a:p>
            <a:pPr lvl="1"/>
            <a:r>
              <a:rPr lang="nl-NL" dirty="0"/>
              <a:t>Privésleutel (private </a:t>
            </a:r>
            <a:r>
              <a:rPr lang="nl-NL" dirty="0" err="1"/>
              <a:t>key</a:t>
            </a:r>
            <a:r>
              <a:rPr lang="nl-NL" dirty="0"/>
              <a:t>) 	=&gt; geheim, alleen bekend bij de eigenaar.</a:t>
            </a:r>
          </a:p>
          <a:p>
            <a:r>
              <a:rPr lang="nl-NL" dirty="0"/>
              <a:t>Met de publieke sleutel wordt de data versleuteld.</a:t>
            </a:r>
          </a:p>
          <a:p>
            <a:r>
              <a:rPr lang="nl-NL" dirty="0"/>
              <a:t>Enkel met de corresponderende privésleutel kan de versleutelde data terug worden omgezet naar de oorspronkelijke data.</a:t>
            </a:r>
          </a:p>
          <a:p>
            <a:r>
              <a:rPr lang="nl-NL" dirty="0"/>
              <a:t>Dit is veiliger dan symmetrische encryptie, omdat de privésleutel nooit gedeeld hoeft te worden.</a:t>
            </a:r>
          </a:p>
          <a:p>
            <a:r>
              <a:rPr lang="nl-NL" dirty="0"/>
              <a:t>Een nadeel is wel dat dit proces langzamer is en meer rekenkracht vereist door de complexere wiskundige berekeningen.</a:t>
            </a:r>
          </a:p>
          <a:p>
            <a:r>
              <a:rPr lang="nl-NL" dirty="0"/>
              <a:t>Een voorbeeld van asymmetrische encryptie zij SSL/TLS certificaten</a:t>
            </a:r>
          </a:p>
          <a:p>
            <a:pPr lvl="1"/>
            <a:r>
              <a:rPr lang="nl-NL" dirty="0"/>
              <a:t>Wanneer je een beveiligde website bezoekt, maakt je browser gebruik van asymmetrische encryptie (RSA/ECC) om veilig de initiële sleuteluitwisseling uit te voeren. Hierbij versleutelt jouw browser gegevens met de publieke sleutel van de webserver, en alleen die server (die over de privésleutel beschikt) kan ze vervolgens terug omzetten naar leesbare data.</a:t>
            </a:r>
            <a:endParaRPr lang="nl-BE" dirty="0"/>
          </a:p>
        </p:txBody>
      </p:sp>
    </p:spTree>
    <p:extLst>
      <p:ext uri="{BB962C8B-B14F-4D97-AF65-F5344CB8AC3E}">
        <p14:creationId xmlns:p14="http://schemas.microsoft.com/office/powerpoint/2010/main" val="1610544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82F38-B3E1-41E0-23DE-D5A2BCE4701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70A3214-DDAD-C635-23B1-310BE2F8382B}"/>
              </a:ext>
            </a:extLst>
          </p:cNvPr>
          <p:cNvSpPr>
            <a:spLocks noGrp="1"/>
          </p:cNvSpPr>
          <p:nvPr>
            <p:ph type="title"/>
          </p:nvPr>
        </p:nvSpPr>
        <p:spPr>
          <a:xfrm>
            <a:off x="435836" y="179365"/>
            <a:ext cx="10917964" cy="794204"/>
          </a:xfrm>
        </p:spPr>
        <p:txBody>
          <a:bodyPr>
            <a:normAutofit fontScale="90000"/>
          </a:bodyPr>
          <a:lstStyle/>
          <a:p>
            <a:r>
              <a:rPr lang="nl-BE" dirty="0"/>
              <a:t>Asymmetrische Encryptie (</a:t>
            </a:r>
            <a:r>
              <a:rPr lang="nl-BE" dirty="0" err="1"/>
              <a:t>Asymmetric</a:t>
            </a:r>
            <a:r>
              <a:rPr lang="nl-BE" dirty="0"/>
              <a:t> </a:t>
            </a:r>
            <a:r>
              <a:rPr lang="nl-BE" dirty="0" err="1"/>
              <a:t>Encryption</a:t>
            </a:r>
            <a:r>
              <a:rPr lang="nl-BE" dirty="0"/>
              <a:t>)</a:t>
            </a:r>
          </a:p>
        </p:txBody>
      </p:sp>
      <p:sp>
        <p:nvSpPr>
          <p:cNvPr id="3" name="Tijdelijke aanduiding voor inhoud 2">
            <a:extLst>
              <a:ext uri="{FF2B5EF4-FFF2-40B4-BE49-F238E27FC236}">
                <a16:creationId xmlns:a16="http://schemas.microsoft.com/office/drawing/2014/main" id="{8096FCB7-2D58-3A4D-960A-E148DAED58FB}"/>
              </a:ext>
            </a:extLst>
          </p:cNvPr>
          <p:cNvSpPr>
            <a:spLocks noGrp="1"/>
          </p:cNvSpPr>
          <p:nvPr>
            <p:ph idx="1"/>
          </p:nvPr>
        </p:nvSpPr>
        <p:spPr>
          <a:xfrm>
            <a:off x="435835" y="1079770"/>
            <a:ext cx="11319389" cy="5287473"/>
          </a:xfrm>
        </p:spPr>
        <p:txBody>
          <a:bodyPr>
            <a:normAutofit/>
          </a:bodyPr>
          <a:lstStyle/>
          <a:p>
            <a:r>
              <a:rPr lang="nl-BE" dirty="0"/>
              <a:t>Werking van het RSA algoritme (meest gebruikt):</a:t>
            </a:r>
          </a:p>
          <a:p>
            <a:pPr lvl="1"/>
            <a:r>
              <a:rPr lang="nl-NL" dirty="0"/>
              <a:t>RSA maakt gebruik van de moeilijkheid van het ontbinden van grote priemgetallen.</a:t>
            </a:r>
          </a:p>
          <a:p>
            <a:pPr lvl="1"/>
            <a:r>
              <a:rPr lang="nl-NL" dirty="0"/>
              <a:t>Recept voor een huisgemaakte sleutelgeneratie (voor de wiskundige breinen)</a:t>
            </a:r>
          </a:p>
          <a:p>
            <a:pPr lvl="2"/>
            <a:r>
              <a:rPr lang="nl-NL" dirty="0"/>
              <a:t>Ingrediënten:</a:t>
            </a:r>
          </a:p>
          <a:p>
            <a:pPr lvl="3"/>
            <a:r>
              <a:rPr lang="nl-NL" dirty="0"/>
              <a:t>Kies twee zeer grote willekeurige priemgetallen (p en q).</a:t>
            </a:r>
          </a:p>
          <a:p>
            <a:pPr lvl="2"/>
            <a:r>
              <a:rPr lang="nl-NL" dirty="0"/>
              <a:t>Bereiding:</a:t>
            </a:r>
          </a:p>
          <a:p>
            <a:pPr lvl="3"/>
            <a:r>
              <a:rPr lang="nl-NL" dirty="0"/>
              <a:t>Bereken hun product: n = p × q =&gt; dit getal vormt deel van de publieke en privésleutel.</a:t>
            </a:r>
          </a:p>
          <a:p>
            <a:pPr lvl="3"/>
            <a:r>
              <a:rPr lang="nl-NL" dirty="0"/>
              <a:t>Bereken φ(n) = (p - 1) × (q - 1).</a:t>
            </a:r>
          </a:p>
          <a:p>
            <a:pPr lvl="3"/>
            <a:r>
              <a:rPr lang="nl-NL" dirty="0"/>
              <a:t>Kies een willekeurig getal e, dat relatief priem is met φ(n) =&gt; dit is je publieke exponent.</a:t>
            </a:r>
          </a:p>
          <a:p>
            <a:pPr lvl="3"/>
            <a:r>
              <a:rPr lang="nl-NL" dirty="0"/>
              <a:t>Bereken een getal d zodat geldt: (d × e) </a:t>
            </a:r>
            <a:r>
              <a:rPr lang="nl-NL" dirty="0" err="1"/>
              <a:t>mod</a:t>
            </a:r>
            <a:r>
              <a:rPr lang="nl-NL" dirty="0"/>
              <a:t> φ(n) = 1 =&gt; dit is je privé-exponent.</a:t>
            </a:r>
          </a:p>
          <a:p>
            <a:pPr lvl="2"/>
            <a:r>
              <a:rPr lang="nl-NL" dirty="0"/>
              <a:t>Dit levert twee sleutels op =&gt; de publieke sleutel = (e, n) en de privésleutel = (d, n)</a:t>
            </a:r>
            <a:endParaRPr lang="nl-BE" dirty="0"/>
          </a:p>
        </p:txBody>
      </p:sp>
    </p:spTree>
    <p:extLst>
      <p:ext uri="{BB962C8B-B14F-4D97-AF65-F5344CB8AC3E}">
        <p14:creationId xmlns:p14="http://schemas.microsoft.com/office/powerpoint/2010/main" val="2360328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731757-2CF2-50DB-8CEE-6B53C8797C5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10BAFEC-4992-A7EA-D45A-B3C3E81AF207}"/>
              </a:ext>
            </a:extLst>
          </p:cNvPr>
          <p:cNvSpPr>
            <a:spLocks noGrp="1"/>
          </p:cNvSpPr>
          <p:nvPr>
            <p:ph type="title"/>
          </p:nvPr>
        </p:nvSpPr>
        <p:spPr>
          <a:xfrm>
            <a:off x="435836" y="179365"/>
            <a:ext cx="10917964" cy="794204"/>
          </a:xfrm>
        </p:spPr>
        <p:txBody>
          <a:bodyPr/>
          <a:lstStyle/>
          <a:p>
            <a:r>
              <a:rPr lang="nl-BE" dirty="0"/>
              <a:t>Wanneer passen we encryptie toe ?</a:t>
            </a:r>
          </a:p>
        </p:txBody>
      </p:sp>
      <p:sp>
        <p:nvSpPr>
          <p:cNvPr id="3" name="Tijdelijke aanduiding voor inhoud 2">
            <a:extLst>
              <a:ext uri="{FF2B5EF4-FFF2-40B4-BE49-F238E27FC236}">
                <a16:creationId xmlns:a16="http://schemas.microsoft.com/office/drawing/2014/main" id="{27F80F8C-6C0E-1792-3BAF-DC48C74B88BC}"/>
              </a:ext>
            </a:extLst>
          </p:cNvPr>
          <p:cNvSpPr>
            <a:spLocks noGrp="1"/>
          </p:cNvSpPr>
          <p:nvPr>
            <p:ph idx="1"/>
          </p:nvPr>
        </p:nvSpPr>
        <p:spPr>
          <a:xfrm>
            <a:off x="435835" y="1079770"/>
            <a:ext cx="11319389" cy="5287473"/>
          </a:xfrm>
        </p:spPr>
        <p:txBody>
          <a:bodyPr>
            <a:normAutofit/>
          </a:bodyPr>
          <a:lstStyle/>
          <a:p>
            <a:r>
              <a:rPr lang="nl-BE" dirty="0"/>
              <a:t>Symmetrisch (AES)</a:t>
            </a:r>
          </a:p>
          <a:p>
            <a:pPr lvl="1"/>
            <a:r>
              <a:rPr lang="nl-BE" dirty="0"/>
              <a:t>Bestandscodering (zoals </a:t>
            </a:r>
            <a:r>
              <a:rPr lang="nl-BE" dirty="0" err="1"/>
              <a:t>BitLocker</a:t>
            </a:r>
            <a:r>
              <a:rPr lang="nl-BE" dirty="0"/>
              <a:t>) </a:t>
            </a:r>
          </a:p>
          <a:p>
            <a:pPr lvl="1"/>
            <a:r>
              <a:rPr lang="nl-BE" dirty="0"/>
              <a:t>Encryptie van databases en </a:t>
            </a:r>
            <a:r>
              <a:rPr lang="nl-BE" dirty="0" err="1"/>
              <a:t>backups</a:t>
            </a:r>
            <a:r>
              <a:rPr lang="nl-BE" dirty="0"/>
              <a:t> </a:t>
            </a:r>
          </a:p>
          <a:p>
            <a:pPr lvl="1"/>
            <a:r>
              <a:rPr lang="nl-BE" dirty="0"/>
              <a:t>WhatsApp-berichten (na sleuteluitwisseling)</a:t>
            </a:r>
          </a:p>
          <a:p>
            <a:r>
              <a:rPr lang="nl-BE" dirty="0"/>
              <a:t>Asymmetrisch (RSA, ECC)	</a:t>
            </a:r>
          </a:p>
          <a:p>
            <a:pPr lvl="1"/>
            <a:r>
              <a:rPr lang="nl-BE" dirty="0"/>
              <a:t>Digitale handtekeningen</a:t>
            </a:r>
          </a:p>
          <a:p>
            <a:pPr lvl="1"/>
            <a:r>
              <a:rPr lang="nl-BE" dirty="0"/>
              <a:t>HTTPS-websites: sleuteluitwisseling </a:t>
            </a:r>
          </a:p>
          <a:p>
            <a:pPr lvl="1"/>
            <a:r>
              <a:rPr lang="nl-BE" dirty="0"/>
              <a:t>Versleuteling van e-mails (PGP, S/MIME)</a:t>
            </a:r>
          </a:p>
          <a:p>
            <a:pPr lvl="1"/>
            <a:r>
              <a:rPr lang="nl-BE" dirty="0"/>
              <a:t>Blockchain-transacties (signeren transacties met privésleutel)</a:t>
            </a:r>
          </a:p>
        </p:txBody>
      </p:sp>
    </p:spTree>
    <p:extLst>
      <p:ext uri="{BB962C8B-B14F-4D97-AF65-F5344CB8AC3E}">
        <p14:creationId xmlns:p14="http://schemas.microsoft.com/office/powerpoint/2010/main" val="529840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17A24B-D7A0-6AFC-2239-DEC7720C119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5B49D54-7D9B-BD0B-33CC-0E741A4AF54C}"/>
              </a:ext>
            </a:extLst>
          </p:cNvPr>
          <p:cNvSpPr>
            <a:spLocks noGrp="1"/>
          </p:cNvSpPr>
          <p:nvPr>
            <p:ph type="title"/>
          </p:nvPr>
        </p:nvSpPr>
        <p:spPr>
          <a:xfrm>
            <a:off x="435836" y="179365"/>
            <a:ext cx="10917964" cy="794204"/>
          </a:xfrm>
        </p:spPr>
        <p:txBody>
          <a:bodyPr/>
          <a:lstStyle/>
          <a:p>
            <a:endParaRPr lang="nl-BE" dirty="0"/>
          </a:p>
        </p:txBody>
      </p:sp>
      <p:sp>
        <p:nvSpPr>
          <p:cNvPr id="3" name="Tijdelijke aanduiding voor inhoud 2">
            <a:extLst>
              <a:ext uri="{FF2B5EF4-FFF2-40B4-BE49-F238E27FC236}">
                <a16:creationId xmlns:a16="http://schemas.microsoft.com/office/drawing/2014/main" id="{5CA0E1EB-F20B-5121-4C94-C67F3764F311}"/>
              </a:ext>
            </a:extLst>
          </p:cNvPr>
          <p:cNvSpPr>
            <a:spLocks noGrp="1"/>
          </p:cNvSpPr>
          <p:nvPr>
            <p:ph idx="1"/>
          </p:nvPr>
        </p:nvSpPr>
        <p:spPr>
          <a:xfrm>
            <a:off x="435835" y="1079770"/>
            <a:ext cx="11319389" cy="5287473"/>
          </a:xfrm>
        </p:spPr>
        <p:txBody>
          <a:bodyPr>
            <a:normAutofit/>
          </a:bodyPr>
          <a:lstStyle/>
          <a:p>
            <a:endParaRPr lang="nl-BE" dirty="0"/>
          </a:p>
        </p:txBody>
      </p:sp>
    </p:spTree>
    <p:extLst>
      <p:ext uri="{BB962C8B-B14F-4D97-AF65-F5344CB8AC3E}">
        <p14:creationId xmlns:p14="http://schemas.microsoft.com/office/powerpoint/2010/main" val="4083968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9" name="Rectangle 6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A5ED0D0-E947-4CE6-88AD-E971A333F85F}"/>
              </a:ext>
            </a:extLst>
          </p:cNvPr>
          <p:cNvPicPr>
            <a:picLocks noChangeAspect="1"/>
          </p:cNvPicPr>
          <p:nvPr/>
        </p:nvPicPr>
        <p:blipFill>
          <a:blip r:embed="rId2">
            <a:alphaModFix amt="50000"/>
            <a:extLst>
              <a:ext uri="{28A0092B-C50C-407E-A947-70E740481C1C}">
                <a14:useLocalDpi xmlns:a14="http://schemas.microsoft.com/office/drawing/2010/main" val="0"/>
              </a:ext>
            </a:extLst>
          </a:blip>
          <a:srcRect t="1747"/>
          <a:stretch/>
        </p:blipFill>
        <p:spPr>
          <a:xfrm>
            <a:off x="20" y="1"/>
            <a:ext cx="12191980" cy="6857999"/>
          </a:xfrm>
          <a:prstGeom prst="rect">
            <a:avLst/>
          </a:prstGeom>
        </p:spPr>
      </p:pic>
      <p:sp>
        <p:nvSpPr>
          <p:cNvPr id="11" name="Titel 1">
            <a:extLst>
              <a:ext uri="{FF2B5EF4-FFF2-40B4-BE49-F238E27FC236}">
                <a16:creationId xmlns:a16="http://schemas.microsoft.com/office/drawing/2014/main" id="{4355865D-EE50-493F-AC56-B05ED5AAFDF9}"/>
              </a:ext>
            </a:extLst>
          </p:cNvPr>
          <p:cNvSpPr txBox="1">
            <a:spLocks/>
          </p:cNvSpPr>
          <p:nvPr/>
        </p:nvSpPr>
        <p:spPr>
          <a:xfrm>
            <a:off x="1524000" y="1122362"/>
            <a:ext cx="9144000" cy="2900518"/>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nl-BE" sz="6000" b="1" noProof="0" dirty="0">
                <a:solidFill>
                  <a:srgbClr val="FFFFFF"/>
                </a:solidFill>
              </a:rPr>
              <a:t>Een korte inleiding tot Web security</a:t>
            </a:r>
          </a:p>
        </p:txBody>
      </p:sp>
    </p:spTree>
    <p:extLst>
      <p:ext uri="{BB962C8B-B14F-4D97-AF65-F5344CB8AC3E}">
        <p14:creationId xmlns:p14="http://schemas.microsoft.com/office/powerpoint/2010/main" val="121351374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Wat is beveiliging?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319389" cy="5519438"/>
          </a:xfrm>
        </p:spPr>
        <p:txBody>
          <a:bodyPr>
            <a:normAutofit/>
          </a:bodyPr>
          <a:lstStyle/>
          <a:p>
            <a:r>
              <a:rPr lang="nl-BE" dirty="0"/>
              <a:t>Zowel privé als in een professionele omgeving willen we onze</a:t>
            </a:r>
            <a:r>
              <a:rPr lang="nl-NL" dirty="0"/>
              <a:t> computersystemen, netwerken en data beschermen tegen ongeautoriseerde toegang, aanvallen en schade.</a:t>
            </a:r>
          </a:p>
          <a:p>
            <a:pPr lvl="1"/>
            <a:r>
              <a:rPr lang="nl-NL" dirty="0"/>
              <a:t>Vroeger lag de focus op fysieke beveiliging van servers.</a:t>
            </a:r>
          </a:p>
          <a:p>
            <a:pPr lvl="2"/>
            <a:r>
              <a:rPr lang="nl-NL" dirty="0"/>
              <a:t>1970s-1980s: Beveiliging draaide vooral om fysieke toegang tot mainframes </a:t>
            </a:r>
          </a:p>
          <a:p>
            <a:pPr lvl="1"/>
            <a:r>
              <a:rPr lang="nl-NL" dirty="0"/>
              <a:t>Later werd netwerkbeveiliging belangrijker door het opkomen van bedrijfsnetwerken.</a:t>
            </a:r>
          </a:p>
          <a:p>
            <a:pPr lvl="2"/>
            <a:r>
              <a:rPr lang="nl-NL" dirty="0"/>
              <a:t>1990s: Opkomst van bedrijfsnetwerken</a:t>
            </a:r>
          </a:p>
          <a:p>
            <a:pPr lvl="2"/>
            <a:r>
              <a:rPr lang="nl-NL" dirty="0"/>
              <a:t>eerste firewalls en wachtwoordbeveiliging</a:t>
            </a:r>
          </a:p>
          <a:p>
            <a:pPr lvl="1"/>
            <a:r>
              <a:rPr lang="nl-NL" dirty="0"/>
              <a:t>Met de groei van het internet werd web beveiliging heel cruciaal.</a:t>
            </a:r>
          </a:p>
          <a:p>
            <a:pPr lvl="2"/>
            <a:r>
              <a:rPr lang="nl-NL" dirty="0"/>
              <a:t>2000s: Internet en e-commerce groeiden -&gt; </a:t>
            </a:r>
            <a:r>
              <a:rPr lang="nl-NL" dirty="0" err="1"/>
              <a:t>phishing</a:t>
            </a:r>
            <a:r>
              <a:rPr lang="nl-NL" dirty="0"/>
              <a:t>, malware, en data-</a:t>
            </a:r>
            <a:r>
              <a:rPr lang="nl-NL" dirty="0" err="1"/>
              <a:t>exfiltratie</a:t>
            </a:r>
            <a:r>
              <a:rPr lang="nl-NL" dirty="0"/>
              <a:t> werden bedreigingen.</a:t>
            </a:r>
          </a:p>
          <a:p>
            <a:pPr lvl="1"/>
            <a:r>
              <a:rPr lang="nl-NL" dirty="0"/>
              <a:t>Als ontwikkelaars spelen we een sleutelrol in het beveiligen van webapplicaties.</a:t>
            </a:r>
          </a:p>
          <a:p>
            <a:pPr lvl="2"/>
            <a:r>
              <a:rPr lang="nl-BE" dirty="0"/>
              <a:t>2010s-heden: Cloud computing en webapplicaties -&gt; focus op encryptie, authenticatie en zero-trust security.</a:t>
            </a:r>
          </a:p>
        </p:txBody>
      </p:sp>
    </p:spTree>
    <p:extLst>
      <p:ext uri="{BB962C8B-B14F-4D97-AF65-F5344CB8AC3E}">
        <p14:creationId xmlns:p14="http://schemas.microsoft.com/office/powerpoint/2010/main" val="2510543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98D372-DC86-E817-56A2-2FF80A2FEEA3}"/>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87ACE2B1-8AAB-22E9-D8BC-5ED3C5459DD2}"/>
              </a:ext>
            </a:extLst>
          </p:cNvPr>
          <p:cNvSpPr>
            <a:spLocks noGrp="1"/>
          </p:cNvSpPr>
          <p:nvPr>
            <p:ph type="title"/>
          </p:nvPr>
        </p:nvSpPr>
        <p:spPr>
          <a:xfrm>
            <a:off x="435836" y="179365"/>
            <a:ext cx="10917964" cy="794204"/>
          </a:xfrm>
        </p:spPr>
        <p:txBody>
          <a:bodyPr/>
          <a:lstStyle/>
          <a:p>
            <a:r>
              <a:rPr lang="nl-BE" dirty="0"/>
              <a:t>Netwerkbeveiliging vs. Web-beveiliging</a:t>
            </a:r>
          </a:p>
        </p:txBody>
      </p:sp>
      <p:sp>
        <p:nvSpPr>
          <p:cNvPr id="3" name="Tijdelijke aanduiding voor inhoud 2">
            <a:extLst>
              <a:ext uri="{FF2B5EF4-FFF2-40B4-BE49-F238E27FC236}">
                <a16:creationId xmlns:a16="http://schemas.microsoft.com/office/drawing/2014/main" id="{D9FC1C55-A942-2601-D8D6-016374DCF966}"/>
              </a:ext>
            </a:extLst>
          </p:cNvPr>
          <p:cNvSpPr>
            <a:spLocks noGrp="1"/>
          </p:cNvSpPr>
          <p:nvPr>
            <p:ph idx="1"/>
          </p:nvPr>
        </p:nvSpPr>
        <p:spPr>
          <a:xfrm>
            <a:off x="435835" y="1079770"/>
            <a:ext cx="11319389" cy="5287473"/>
          </a:xfrm>
        </p:spPr>
        <p:txBody>
          <a:bodyPr>
            <a:normAutofit/>
          </a:bodyPr>
          <a:lstStyle/>
          <a:p>
            <a:r>
              <a:rPr lang="nl-BE" dirty="0"/>
              <a:t>Netwerkbeveiliging: </a:t>
            </a:r>
          </a:p>
          <a:p>
            <a:pPr lvl="1"/>
            <a:r>
              <a:rPr lang="nl-BE" dirty="0"/>
              <a:t>Beschermt bedrijfsnetwerken tegen ongeautoriseerde toegang en aanvallen.</a:t>
            </a:r>
          </a:p>
          <a:p>
            <a:pPr lvl="1"/>
            <a:r>
              <a:rPr lang="nl-BE" dirty="0"/>
              <a:t>Firewalls, VPN, </a:t>
            </a:r>
            <a:r>
              <a:rPr lang="nl-BE" dirty="0" err="1"/>
              <a:t>Intrusion</a:t>
            </a:r>
            <a:r>
              <a:rPr lang="nl-BE" dirty="0"/>
              <a:t> </a:t>
            </a:r>
            <a:r>
              <a:rPr lang="nl-BE" dirty="0" err="1"/>
              <a:t>Detection</a:t>
            </a:r>
            <a:r>
              <a:rPr lang="nl-BE" dirty="0"/>
              <a:t> Systems (IDS).</a:t>
            </a:r>
          </a:p>
          <a:p>
            <a:pPr lvl="1"/>
            <a:r>
              <a:rPr lang="nl-BE" dirty="0"/>
              <a:t>Traditioneel gericht op interne netwerken en datacenters.</a:t>
            </a:r>
          </a:p>
          <a:p>
            <a:r>
              <a:rPr lang="nl-BE" dirty="0"/>
              <a:t>Web-beveiliging: </a:t>
            </a:r>
          </a:p>
          <a:p>
            <a:pPr lvl="1"/>
            <a:r>
              <a:rPr lang="nl-BE" dirty="0"/>
              <a:t>Beschermt webapplicaties en web-services tegen cyberaanvallen.</a:t>
            </a:r>
          </a:p>
          <a:p>
            <a:pPr lvl="1"/>
            <a:r>
              <a:rPr lang="nl-BE" dirty="0"/>
              <a:t>SSL/TLS</a:t>
            </a:r>
          </a:p>
          <a:p>
            <a:pPr lvl="1"/>
            <a:r>
              <a:rPr lang="nl-BE" dirty="0"/>
              <a:t>Beveiligde API ’s.</a:t>
            </a:r>
          </a:p>
          <a:p>
            <a:pPr lvl="1"/>
            <a:r>
              <a:rPr lang="nl-BE" dirty="0"/>
              <a:t>Gericht op internettoegankelijke applicaties.</a:t>
            </a:r>
          </a:p>
        </p:txBody>
      </p:sp>
    </p:spTree>
    <p:extLst>
      <p:ext uri="{BB962C8B-B14F-4D97-AF65-F5344CB8AC3E}">
        <p14:creationId xmlns:p14="http://schemas.microsoft.com/office/powerpoint/2010/main" val="256712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A5ED0D0-E947-4CE6-88AD-E971A333F85F}"/>
              </a:ext>
            </a:extLst>
          </p:cNvPr>
          <p:cNvPicPr>
            <a:picLocks noChangeAspect="1"/>
          </p:cNvPicPr>
          <p:nvPr/>
        </p:nvPicPr>
        <p:blipFill>
          <a:blip r:embed="rId2">
            <a:extLst>
              <a:ext uri="{28A0092B-C50C-407E-A947-70E740481C1C}">
                <a14:useLocalDpi xmlns:a14="http://schemas.microsoft.com/office/drawing/2010/main" val="0"/>
              </a:ext>
            </a:extLst>
          </a:blip>
          <a:srcRect t="9091" r="34214" b="-1"/>
          <a:stretch/>
        </p:blipFill>
        <p:spPr>
          <a:xfrm>
            <a:off x="3523488" y="10"/>
            <a:ext cx="8668512" cy="6857990"/>
          </a:xfrm>
          <a:prstGeom prst="rect">
            <a:avLst/>
          </a:prstGeom>
        </p:spPr>
      </p:pic>
      <p:sp>
        <p:nvSpPr>
          <p:cNvPr id="63" name="Rectangle 6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solidFill>
                  <a:schemeClr val="bg1"/>
                </a:solidFill>
              </a:rPr>
              <a:t>SSL</a:t>
            </a:r>
          </a:p>
        </p:txBody>
      </p:sp>
      <p:sp>
        <p:nvSpPr>
          <p:cNvPr id="65" name="Rectangle 6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7" name="Rectangle 6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2233504"/>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4B04DD-D54C-361E-DB22-F55E7B3FE35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C4A1412-5047-7C23-6830-1EA1AFFD0132}"/>
              </a:ext>
            </a:extLst>
          </p:cNvPr>
          <p:cNvSpPr>
            <a:spLocks noGrp="1"/>
          </p:cNvSpPr>
          <p:nvPr>
            <p:ph type="title"/>
          </p:nvPr>
        </p:nvSpPr>
        <p:spPr>
          <a:xfrm>
            <a:off x="435836" y="179365"/>
            <a:ext cx="10917964" cy="794204"/>
          </a:xfrm>
        </p:spPr>
        <p:txBody>
          <a:bodyPr/>
          <a:lstStyle/>
          <a:p>
            <a:r>
              <a:rPr lang="nl-BE" dirty="0"/>
              <a:t>SSL/TLS</a:t>
            </a:r>
          </a:p>
        </p:txBody>
      </p:sp>
      <p:sp>
        <p:nvSpPr>
          <p:cNvPr id="3" name="Tijdelijke aanduiding voor inhoud 2">
            <a:extLst>
              <a:ext uri="{FF2B5EF4-FFF2-40B4-BE49-F238E27FC236}">
                <a16:creationId xmlns:a16="http://schemas.microsoft.com/office/drawing/2014/main" id="{873AE787-2FDC-B874-7964-BE26A5A67F6E}"/>
              </a:ext>
            </a:extLst>
          </p:cNvPr>
          <p:cNvSpPr>
            <a:spLocks noGrp="1"/>
          </p:cNvSpPr>
          <p:nvPr>
            <p:ph idx="1"/>
          </p:nvPr>
        </p:nvSpPr>
        <p:spPr>
          <a:xfrm>
            <a:off x="198408" y="1079770"/>
            <a:ext cx="11895826" cy="5287473"/>
          </a:xfrm>
        </p:spPr>
        <p:txBody>
          <a:bodyPr>
            <a:normAutofit/>
          </a:bodyPr>
          <a:lstStyle/>
          <a:p>
            <a:r>
              <a:rPr lang="nl-BE" dirty="0"/>
              <a:t>SSL (Secure Sockets </a:t>
            </a:r>
            <a:r>
              <a:rPr lang="nl-BE" dirty="0" err="1"/>
              <a:t>Layer</a:t>
            </a:r>
            <a:r>
              <a:rPr lang="nl-BE" dirty="0"/>
              <a:t>) en de modernere variant TLS (Transport </a:t>
            </a:r>
            <a:r>
              <a:rPr lang="nl-BE" dirty="0" err="1"/>
              <a:t>Layer</a:t>
            </a:r>
            <a:r>
              <a:rPr lang="nl-BE" dirty="0"/>
              <a:t> Security) zorgen voor een versleutelde verbinding tussen een client (zoals een browser of mobiele app) en een server. </a:t>
            </a:r>
          </a:p>
          <a:p>
            <a:pPr lvl="1"/>
            <a:r>
              <a:rPr lang="nl-BE" dirty="0"/>
              <a:t>Dit voorkomt afluisteren en ‘man-in-</a:t>
            </a:r>
            <a:r>
              <a:rPr lang="nl-BE" dirty="0" err="1"/>
              <a:t>the</a:t>
            </a:r>
            <a:r>
              <a:rPr lang="nl-BE" dirty="0"/>
              <a:t>-</a:t>
            </a:r>
            <a:r>
              <a:rPr lang="nl-BE" dirty="0" err="1"/>
              <a:t>middle</a:t>
            </a:r>
            <a:r>
              <a:rPr lang="nl-BE" dirty="0"/>
              <a:t>’ aanvallen.</a:t>
            </a:r>
          </a:p>
          <a:p>
            <a:r>
              <a:rPr lang="nl-BE" dirty="0"/>
              <a:t>Werking:</a:t>
            </a:r>
          </a:p>
          <a:p>
            <a:pPr lvl="1"/>
            <a:r>
              <a:rPr lang="nl-BE" dirty="0"/>
              <a:t>CLIENT =&gt; </a:t>
            </a:r>
            <a:r>
              <a:rPr lang="nl-NL" dirty="0"/>
              <a:t>stuurt een verzoek naar de server met ondersteunde versleutelingsmethodes.</a:t>
            </a:r>
          </a:p>
          <a:p>
            <a:pPr lvl="1"/>
            <a:r>
              <a:rPr lang="nl-NL" dirty="0"/>
              <a:t>SERVER =&gt; kiest een versleutelingsmethode en stuurt zijn SSL-certificaat.</a:t>
            </a:r>
          </a:p>
          <a:p>
            <a:pPr lvl="1"/>
            <a:r>
              <a:rPr lang="nl-NL" dirty="0"/>
              <a:t>CLIENT =&gt; controleert of het certificaat geldig en vertrouwd is.</a:t>
            </a:r>
          </a:p>
          <a:p>
            <a:pPr lvl="1"/>
            <a:r>
              <a:rPr lang="nl-NL" dirty="0"/>
              <a:t>CLIENT + SERVER =&gt; wisselen encryptiesleutels uit.</a:t>
            </a:r>
          </a:p>
          <a:p>
            <a:pPr lvl="1"/>
            <a:r>
              <a:rPr lang="nl-NL" dirty="0"/>
              <a:t>Verdere communicatie wordt versleuteld met de gebruikte sleutels.</a:t>
            </a:r>
            <a:endParaRPr lang="nl-BE" dirty="0"/>
          </a:p>
        </p:txBody>
      </p:sp>
    </p:spTree>
    <p:extLst>
      <p:ext uri="{BB962C8B-B14F-4D97-AF65-F5344CB8AC3E}">
        <p14:creationId xmlns:p14="http://schemas.microsoft.com/office/powerpoint/2010/main" val="1047953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E3D82E-3DD7-FC6D-7CD8-CC6F9C020377}"/>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0860343D-5E72-441D-AE62-FD1C90D6A93D}"/>
              </a:ext>
            </a:extLst>
          </p:cNvPr>
          <p:cNvSpPr>
            <a:spLocks noGrp="1"/>
          </p:cNvSpPr>
          <p:nvPr>
            <p:ph type="title"/>
          </p:nvPr>
        </p:nvSpPr>
        <p:spPr>
          <a:xfrm>
            <a:off x="435836" y="179365"/>
            <a:ext cx="10917964" cy="794204"/>
          </a:xfrm>
        </p:spPr>
        <p:txBody>
          <a:bodyPr/>
          <a:lstStyle/>
          <a:p>
            <a:r>
              <a:rPr lang="nl-BE" dirty="0"/>
              <a:t>SSL Certificaten</a:t>
            </a:r>
          </a:p>
        </p:txBody>
      </p:sp>
      <p:sp>
        <p:nvSpPr>
          <p:cNvPr id="3" name="Tijdelijke aanduiding voor inhoud 2">
            <a:extLst>
              <a:ext uri="{FF2B5EF4-FFF2-40B4-BE49-F238E27FC236}">
                <a16:creationId xmlns:a16="http://schemas.microsoft.com/office/drawing/2014/main" id="{233126C6-F6D3-DEE7-B057-D758E4C4C461}"/>
              </a:ext>
            </a:extLst>
          </p:cNvPr>
          <p:cNvSpPr>
            <a:spLocks noGrp="1"/>
          </p:cNvSpPr>
          <p:nvPr>
            <p:ph idx="1"/>
          </p:nvPr>
        </p:nvSpPr>
        <p:spPr>
          <a:xfrm>
            <a:off x="435835" y="1079770"/>
            <a:ext cx="11319389" cy="5287473"/>
          </a:xfrm>
        </p:spPr>
        <p:txBody>
          <a:bodyPr>
            <a:normAutofit/>
          </a:bodyPr>
          <a:lstStyle/>
          <a:p>
            <a:r>
              <a:rPr lang="nl-NL" dirty="0"/>
              <a:t>Een SSL-certificaat bevat:</a:t>
            </a:r>
          </a:p>
          <a:p>
            <a:pPr lvl="1"/>
            <a:r>
              <a:rPr lang="nl-NL" dirty="0"/>
              <a:t>De domeinnaam </a:t>
            </a:r>
          </a:p>
          <a:p>
            <a:pPr lvl="1"/>
            <a:r>
              <a:rPr lang="nl-NL" dirty="0"/>
              <a:t>De organisatie waaraan het certificaat is toegekend</a:t>
            </a:r>
          </a:p>
          <a:p>
            <a:pPr lvl="1"/>
            <a:r>
              <a:rPr lang="nl-NL" dirty="0"/>
              <a:t>De verstrekkende organisatie (CA </a:t>
            </a:r>
            <a:r>
              <a:rPr lang="nl-BE" dirty="0" err="1"/>
              <a:t>Certificate</a:t>
            </a:r>
            <a:r>
              <a:rPr lang="nl-BE" dirty="0"/>
              <a:t> </a:t>
            </a:r>
            <a:r>
              <a:rPr lang="nl-BE" dirty="0" err="1"/>
              <a:t>Authority</a:t>
            </a:r>
            <a:r>
              <a:rPr lang="nl-BE" dirty="0"/>
              <a:t>)</a:t>
            </a:r>
            <a:r>
              <a:rPr lang="nl-NL" dirty="0"/>
              <a:t> </a:t>
            </a:r>
          </a:p>
          <a:p>
            <a:pPr lvl="2"/>
            <a:r>
              <a:rPr lang="nl-NL" dirty="0"/>
              <a:t>bijv. : </a:t>
            </a:r>
            <a:r>
              <a:rPr lang="nl-NL" dirty="0" err="1"/>
              <a:t>Let's</a:t>
            </a:r>
            <a:r>
              <a:rPr lang="nl-NL" dirty="0"/>
              <a:t> </a:t>
            </a:r>
            <a:r>
              <a:rPr lang="nl-NL" dirty="0" err="1"/>
              <a:t>Encrypt</a:t>
            </a:r>
            <a:r>
              <a:rPr lang="nl-NL" dirty="0"/>
              <a:t>, </a:t>
            </a:r>
            <a:r>
              <a:rPr lang="nl-NL" dirty="0" err="1"/>
              <a:t>DigiCert</a:t>
            </a:r>
            <a:r>
              <a:rPr lang="nl-NL" dirty="0"/>
              <a:t>, </a:t>
            </a:r>
            <a:r>
              <a:rPr lang="nl-NL" dirty="0" err="1"/>
              <a:t>GlobalSign</a:t>
            </a:r>
            <a:endParaRPr lang="nl-NL" dirty="0"/>
          </a:p>
          <a:p>
            <a:pPr lvl="1"/>
            <a:r>
              <a:rPr lang="nl-NL" dirty="0"/>
              <a:t>De vervaldatum</a:t>
            </a:r>
          </a:p>
          <a:p>
            <a:pPr lvl="1"/>
            <a:r>
              <a:rPr lang="nl-NL" dirty="0"/>
              <a:t>Een publieke sleutel voor versleuteling</a:t>
            </a:r>
          </a:p>
          <a:p>
            <a:r>
              <a:rPr lang="nl-NL" dirty="0"/>
              <a:t>Hoe kunnen we een Certificaat verkrijgen ?</a:t>
            </a:r>
          </a:p>
          <a:p>
            <a:pPr lvl="1"/>
            <a:r>
              <a:rPr lang="nl-NL" dirty="0"/>
              <a:t>Betalende certificaten:</a:t>
            </a:r>
          </a:p>
          <a:p>
            <a:pPr lvl="2"/>
            <a:r>
              <a:rPr lang="nl-NL" dirty="0"/>
              <a:t>Commerciële autoriteiten zoals </a:t>
            </a:r>
            <a:r>
              <a:rPr lang="nl-NL" dirty="0" err="1"/>
              <a:t>DigiCert</a:t>
            </a:r>
            <a:r>
              <a:rPr lang="nl-NL" dirty="0"/>
              <a:t>, </a:t>
            </a:r>
            <a:r>
              <a:rPr lang="nl-NL" dirty="0" err="1"/>
              <a:t>GlobalSign</a:t>
            </a:r>
            <a:endParaRPr lang="nl-NL" dirty="0"/>
          </a:p>
          <a:p>
            <a:pPr lvl="1"/>
            <a:r>
              <a:rPr lang="nl-NL" dirty="0"/>
              <a:t>Gratis certificaten via “</a:t>
            </a:r>
            <a:r>
              <a:rPr lang="nl-NL" dirty="0" err="1"/>
              <a:t>Let’s</a:t>
            </a:r>
            <a:r>
              <a:rPr lang="nl-NL" dirty="0"/>
              <a:t> </a:t>
            </a:r>
            <a:r>
              <a:rPr lang="nl-NL" dirty="0" err="1"/>
              <a:t>Encrypt</a:t>
            </a:r>
            <a:r>
              <a:rPr lang="nl-NL" dirty="0"/>
              <a:t>”</a:t>
            </a:r>
          </a:p>
          <a:p>
            <a:pPr lvl="1"/>
            <a:r>
              <a:rPr lang="nl-NL" dirty="0" err="1"/>
              <a:t>Zelfondertekend</a:t>
            </a:r>
            <a:r>
              <a:rPr lang="nl-NL" dirty="0"/>
              <a:t> certificaat:</a:t>
            </a:r>
          </a:p>
          <a:p>
            <a:pPr lvl="2"/>
            <a:r>
              <a:rPr lang="nl-NL" dirty="0"/>
              <a:t>Enkel tijdens de ontwikkeling voor test doeleinden</a:t>
            </a:r>
            <a:endParaRPr lang="nl-BE" dirty="0"/>
          </a:p>
        </p:txBody>
      </p:sp>
    </p:spTree>
    <p:extLst>
      <p:ext uri="{BB962C8B-B14F-4D97-AF65-F5344CB8AC3E}">
        <p14:creationId xmlns:p14="http://schemas.microsoft.com/office/powerpoint/2010/main" val="2168248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in military uniform sitting at a desk with a machine&#10;&#10;AI-generated content may be incorrect.">
            <a:extLst>
              <a:ext uri="{FF2B5EF4-FFF2-40B4-BE49-F238E27FC236}">
                <a16:creationId xmlns:a16="http://schemas.microsoft.com/office/drawing/2014/main" id="{9A5ED0D0-E947-4CE6-88AD-E971A333F85F}"/>
              </a:ext>
            </a:extLst>
          </p:cNvPr>
          <p:cNvPicPr>
            <a:picLocks noChangeAspect="1"/>
          </p:cNvPicPr>
          <p:nvPr/>
        </p:nvPicPr>
        <p:blipFill>
          <a:blip r:embed="rId2">
            <a:extLst>
              <a:ext uri="{28A0092B-C50C-407E-A947-70E740481C1C}">
                <a14:useLocalDpi xmlns:a14="http://schemas.microsoft.com/office/drawing/2010/main" val="0"/>
              </a:ext>
            </a:extLst>
          </a:blip>
          <a:srcRect l="6051" t="6484" r="26277"/>
          <a:stretch/>
        </p:blipFill>
        <p:spPr>
          <a:xfrm>
            <a:off x="3523485" y="10"/>
            <a:ext cx="8668512" cy="6857990"/>
          </a:xfrm>
          <a:prstGeom prst="rect">
            <a:avLst/>
          </a:prstGeom>
        </p:spPr>
      </p:pic>
      <p:sp>
        <p:nvSpPr>
          <p:cNvPr id="74" name="Rectangle 7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noProof="0">
                <a:solidFill>
                  <a:schemeClr val="bg1"/>
                </a:solidFill>
              </a:rPr>
              <a:t>Hashing en Encryptie</a:t>
            </a:r>
          </a:p>
        </p:txBody>
      </p:sp>
      <p:sp>
        <p:nvSpPr>
          <p:cNvPr id="76" name="Rectangle 7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8" name="Rectangle 7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6433690"/>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718A1-0EC8-B055-19DB-D93A977ABD47}"/>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7DF128B-B245-BF32-286F-DCB0198A4567}"/>
              </a:ext>
            </a:extLst>
          </p:cNvPr>
          <p:cNvSpPr>
            <a:spLocks noGrp="1"/>
          </p:cNvSpPr>
          <p:nvPr>
            <p:ph type="title"/>
          </p:nvPr>
        </p:nvSpPr>
        <p:spPr>
          <a:xfrm>
            <a:off x="435836" y="179365"/>
            <a:ext cx="10917964" cy="794204"/>
          </a:xfrm>
        </p:spPr>
        <p:txBody>
          <a:bodyPr/>
          <a:lstStyle/>
          <a:p>
            <a:r>
              <a:rPr lang="nl-BE" dirty="0" err="1"/>
              <a:t>Hashing</a:t>
            </a:r>
            <a:endParaRPr lang="nl-BE" dirty="0"/>
          </a:p>
        </p:txBody>
      </p:sp>
      <p:sp>
        <p:nvSpPr>
          <p:cNvPr id="3" name="Tijdelijke aanduiding voor inhoud 2">
            <a:extLst>
              <a:ext uri="{FF2B5EF4-FFF2-40B4-BE49-F238E27FC236}">
                <a16:creationId xmlns:a16="http://schemas.microsoft.com/office/drawing/2014/main" id="{3EC68F06-E55A-3EA7-C5B0-B24530320C96}"/>
              </a:ext>
            </a:extLst>
          </p:cNvPr>
          <p:cNvSpPr>
            <a:spLocks noGrp="1"/>
          </p:cNvSpPr>
          <p:nvPr>
            <p:ph idx="1"/>
          </p:nvPr>
        </p:nvSpPr>
        <p:spPr>
          <a:xfrm>
            <a:off x="435835" y="1079770"/>
            <a:ext cx="11319389" cy="5287473"/>
          </a:xfrm>
        </p:spPr>
        <p:txBody>
          <a:bodyPr>
            <a:normAutofit/>
          </a:bodyPr>
          <a:lstStyle/>
          <a:p>
            <a:r>
              <a:rPr lang="nl-BE" dirty="0"/>
              <a:t>Wat verstaan we onder </a:t>
            </a:r>
            <a:r>
              <a:rPr lang="nl-BE" dirty="0" err="1"/>
              <a:t>Hashing</a:t>
            </a:r>
            <a:r>
              <a:rPr lang="nl-BE" dirty="0"/>
              <a:t> ?</a:t>
            </a:r>
          </a:p>
          <a:p>
            <a:pPr lvl="1"/>
            <a:r>
              <a:rPr lang="nl-NL" dirty="0" err="1"/>
              <a:t>Hashing</a:t>
            </a:r>
            <a:r>
              <a:rPr lang="nl-NL" dirty="0"/>
              <a:t> is een techniek om gegevens om te zetten in een vaste lengte </a:t>
            </a:r>
            <a:r>
              <a:rPr lang="nl-NL" dirty="0" err="1"/>
              <a:t>hash</a:t>
            </a:r>
            <a:r>
              <a:rPr lang="nl-NL" dirty="0"/>
              <a:t>-waarde. Deze waarde is uniek voor de ingevoerde gegevens en kan niet worden omgekeerd naar de originele gegevens.</a:t>
            </a:r>
          </a:p>
          <a:p>
            <a:r>
              <a:rPr lang="nl-NL" dirty="0"/>
              <a:t>Gebruik:</a:t>
            </a:r>
          </a:p>
          <a:p>
            <a:pPr lvl="1"/>
            <a:r>
              <a:rPr lang="nl-BE" dirty="0"/>
              <a:t>Wachtwoordopslag</a:t>
            </a:r>
          </a:p>
          <a:p>
            <a:pPr lvl="1"/>
            <a:r>
              <a:rPr lang="nl-BE" dirty="0"/>
              <a:t>Dataverificatie</a:t>
            </a:r>
          </a:p>
          <a:p>
            <a:pPr lvl="1"/>
            <a:r>
              <a:rPr lang="nl-BE" dirty="0"/>
              <a:t>Digitale handtekeningen</a:t>
            </a:r>
          </a:p>
        </p:txBody>
      </p:sp>
    </p:spTree>
    <p:extLst>
      <p:ext uri="{BB962C8B-B14F-4D97-AF65-F5344CB8AC3E}">
        <p14:creationId xmlns:p14="http://schemas.microsoft.com/office/powerpoint/2010/main" val="227979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1409</Words>
  <Application>Microsoft Office PowerPoint</Application>
  <PresentationFormat>Widescreen</PresentationFormat>
  <Paragraphs>171</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PowerPoint Presentation</vt:lpstr>
      <vt:lpstr>PowerPoint Presentation</vt:lpstr>
      <vt:lpstr>Wat is beveiliging?</vt:lpstr>
      <vt:lpstr>Netwerkbeveiliging vs. Web-beveiliging</vt:lpstr>
      <vt:lpstr>PowerPoint Presentation</vt:lpstr>
      <vt:lpstr>SSL/TLS</vt:lpstr>
      <vt:lpstr>SSL Certificaten</vt:lpstr>
      <vt:lpstr>PowerPoint Presentation</vt:lpstr>
      <vt:lpstr>Hashing</vt:lpstr>
      <vt:lpstr>Overzicht van algoritmes</vt:lpstr>
      <vt:lpstr>Hashing in .Net</vt:lpstr>
      <vt:lpstr>Encryptie</vt:lpstr>
      <vt:lpstr>Symmetrische Encryptie (Symmetric Encryption)</vt:lpstr>
      <vt:lpstr>Symmetrische Encryptie (Symmetric Encryption)</vt:lpstr>
      <vt:lpstr>Asymmetrische Encryptie (Asymmetric Encryption)</vt:lpstr>
      <vt:lpstr>Asymmetrische Encryptie (Asymmetric Encryption)</vt:lpstr>
      <vt:lpstr>Wanneer passen we encryptie toe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4</cp:revision>
  <dcterms:created xsi:type="dcterms:W3CDTF">2021-02-22T19:48:06Z</dcterms:created>
  <dcterms:modified xsi:type="dcterms:W3CDTF">2025-03-17T15:32:56Z</dcterms:modified>
</cp:coreProperties>
</file>